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379" r:id="rId4"/>
    <p:sldId id="380" r:id="rId5"/>
    <p:sldId id="381" r:id="rId6"/>
    <p:sldId id="382" r:id="rId7"/>
    <p:sldId id="383" r:id="rId8"/>
    <p:sldId id="258" r:id="rId9"/>
    <p:sldId id="384" r:id="rId10"/>
    <p:sldId id="385" r:id="rId11"/>
    <p:sldId id="259" r:id="rId12"/>
    <p:sldId id="386" r:id="rId13"/>
    <p:sldId id="260" r:id="rId14"/>
    <p:sldId id="387" r:id="rId15"/>
    <p:sldId id="388" r:id="rId16"/>
    <p:sldId id="261" r:id="rId17"/>
    <p:sldId id="262" r:id="rId18"/>
    <p:sldId id="263" r:id="rId19"/>
    <p:sldId id="389" r:id="rId20"/>
    <p:sldId id="264" r:id="rId21"/>
    <p:sldId id="390" r:id="rId22"/>
    <p:sldId id="391" r:id="rId23"/>
    <p:sldId id="392" r:id="rId24"/>
    <p:sldId id="393" r:id="rId25"/>
    <p:sldId id="394" r:id="rId26"/>
    <p:sldId id="302" r:id="rId27"/>
    <p:sldId id="265" r:id="rId28"/>
    <p:sldId id="316" r:id="rId29"/>
    <p:sldId id="317" r:id="rId30"/>
    <p:sldId id="319" r:id="rId31"/>
    <p:sldId id="318" r:id="rId32"/>
    <p:sldId id="315" r:id="rId33"/>
    <p:sldId id="322" r:id="rId34"/>
    <p:sldId id="303" r:id="rId35"/>
    <p:sldId id="323" r:id="rId36"/>
    <p:sldId id="304" r:id="rId37"/>
    <p:sldId id="324" r:id="rId38"/>
    <p:sldId id="305" r:id="rId39"/>
    <p:sldId id="279" r:id="rId40"/>
    <p:sldId id="280" r:id="rId41"/>
    <p:sldId id="320" r:id="rId42"/>
    <p:sldId id="325" r:id="rId43"/>
    <p:sldId id="326" r:id="rId44"/>
    <p:sldId id="284" r:id="rId45"/>
    <p:sldId id="327" r:id="rId46"/>
    <p:sldId id="395" r:id="rId47"/>
    <p:sldId id="328" r:id="rId48"/>
    <p:sldId id="329" r:id="rId49"/>
    <p:sldId id="396" r:id="rId50"/>
    <p:sldId id="330" r:id="rId51"/>
    <p:sldId id="331" r:id="rId52"/>
    <p:sldId id="332" r:id="rId53"/>
    <p:sldId id="397"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50D421-E8B6-414A-BCEB-6F6EB6207604}" type="datetimeFigureOut">
              <a:rPr lang="en-IN" smtClean="0"/>
              <a:t>07-10-2023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31394-C91D-4DFC-BEF9-AC929C506E8B}" type="slidenum">
              <a:rPr lang="en-IN" smtClean="0"/>
              <a:t>‹#›</a:t>
            </a:fld>
            <a:endParaRPr lang="en-IN"/>
          </a:p>
        </p:txBody>
      </p:sp>
    </p:spTree>
    <p:extLst>
      <p:ext uri="{BB962C8B-B14F-4D97-AF65-F5344CB8AC3E}">
        <p14:creationId xmlns:p14="http://schemas.microsoft.com/office/powerpoint/2010/main" val="414696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7095E104-B44A-C0C8-AA30-7AF261CBAA92}"/>
              </a:ext>
            </a:extLst>
          </p:cNvPr>
          <p:cNvSpPr>
            <a:spLocks noGrp="1" noRot="1" noChangeAspect="1" noTextEdit="1"/>
          </p:cNvSpPr>
          <p:nvPr>
            <p:ph type="sldImg"/>
          </p:nvPr>
        </p:nvSpPr>
        <p:spPr>
          <a:ln/>
        </p:spPr>
      </p:sp>
      <p:sp>
        <p:nvSpPr>
          <p:cNvPr id="40963" name="Notes Placeholder 2">
            <a:extLst>
              <a:ext uri="{FF2B5EF4-FFF2-40B4-BE49-F238E27FC236}">
                <a16:creationId xmlns:a16="http://schemas.microsoft.com/office/drawing/2014/main" id="{24F0C98D-DA69-489A-750D-4EFB456808B0}"/>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40964" name="Slide Number Placeholder 3">
            <a:extLst>
              <a:ext uri="{FF2B5EF4-FFF2-40B4-BE49-F238E27FC236}">
                <a16:creationId xmlns:a16="http://schemas.microsoft.com/office/drawing/2014/main" id="{6A8D6D7A-DE37-6BD3-FD5E-5052F2ACF24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E82271B-3FDC-4B38-BDC8-76A88A5627B8}" type="slidenum">
              <a:rPr lang="en-US" altLang="en-US" sz="1200"/>
              <a:pPr/>
              <a:t>33</a:t>
            </a:fld>
            <a:endParaRPr lang="en-US"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B483-72C1-1235-A247-A62D47CCCC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DDAD893-0B24-1A7B-2B74-1F7060E29C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C2C8E93-9645-46A0-4690-08A80EB98E9E}"/>
              </a:ext>
            </a:extLst>
          </p:cNvPr>
          <p:cNvSpPr>
            <a:spLocks noGrp="1"/>
          </p:cNvSpPr>
          <p:nvPr>
            <p:ph type="dt" sz="half" idx="10"/>
          </p:nvPr>
        </p:nvSpPr>
        <p:spPr/>
        <p:txBody>
          <a:bodyPr/>
          <a:lstStyle/>
          <a:p>
            <a:fld id="{51C82598-36D3-4785-BC32-2B7B9B93F30A}" type="datetimeFigureOut">
              <a:rPr lang="en-IN" smtClean="0"/>
              <a:t>07-10-2023</a:t>
            </a:fld>
            <a:endParaRPr lang="en-IN"/>
          </a:p>
        </p:txBody>
      </p:sp>
      <p:sp>
        <p:nvSpPr>
          <p:cNvPr id="5" name="Footer Placeholder 4">
            <a:extLst>
              <a:ext uri="{FF2B5EF4-FFF2-40B4-BE49-F238E27FC236}">
                <a16:creationId xmlns:a16="http://schemas.microsoft.com/office/drawing/2014/main" id="{6BB14910-59A1-6B21-D34A-0AE3EF93C1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94CD0D-0CFD-3E90-1BDF-153349BCF84C}"/>
              </a:ext>
            </a:extLst>
          </p:cNvPr>
          <p:cNvSpPr>
            <a:spLocks noGrp="1"/>
          </p:cNvSpPr>
          <p:nvPr>
            <p:ph type="sldNum" sz="quarter" idx="12"/>
          </p:nvPr>
        </p:nvSpPr>
        <p:spPr/>
        <p:txBody>
          <a:bodyPr/>
          <a:lstStyle/>
          <a:p>
            <a:fld id="{98A8BE8B-CF74-47D2-9535-0047A3926050}" type="slidenum">
              <a:rPr lang="en-IN" smtClean="0"/>
              <a:t>‹#›</a:t>
            </a:fld>
            <a:endParaRPr lang="en-IN"/>
          </a:p>
        </p:txBody>
      </p:sp>
    </p:spTree>
    <p:extLst>
      <p:ext uri="{BB962C8B-B14F-4D97-AF65-F5344CB8AC3E}">
        <p14:creationId xmlns:p14="http://schemas.microsoft.com/office/powerpoint/2010/main" val="810424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268C0-2CF0-2D78-F2ED-F9F0A40D864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B3E25B-1348-1DB5-D965-B5A36F1CAE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20B382-DCA9-A4C1-4D7E-14DDDE185816}"/>
              </a:ext>
            </a:extLst>
          </p:cNvPr>
          <p:cNvSpPr>
            <a:spLocks noGrp="1"/>
          </p:cNvSpPr>
          <p:nvPr>
            <p:ph type="dt" sz="half" idx="10"/>
          </p:nvPr>
        </p:nvSpPr>
        <p:spPr/>
        <p:txBody>
          <a:bodyPr/>
          <a:lstStyle/>
          <a:p>
            <a:fld id="{51C82598-36D3-4785-BC32-2B7B9B93F30A}" type="datetimeFigureOut">
              <a:rPr lang="en-IN" smtClean="0"/>
              <a:t>07-10-2023</a:t>
            </a:fld>
            <a:endParaRPr lang="en-IN"/>
          </a:p>
        </p:txBody>
      </p:sp>
      <p:sp>
        <p:nvSpPr>
          <p:cNvPr id="5" name="Footer Placeholder 4">
            <a:extLst>
              <a:ext uri="{FF2B5EF4-FFF2-40B4-BE49-F238E27FC236}">
                <a16:creationId xmlns:a16="http://schemas.microsoft.com/office/drawing/2014/main" id="{6E63CBE3-0AE5-731A-D93B-4452204B68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A2DD3E-0AA7-CBD5-2A5C-777E9B01A8D1}"/>
              </a:ext>
            </a:extLst>
          </p:cNvPr>
          <p:cNvSpPr>
            <a:spLocks noGrp="1"/>
          </p:cNvSpPr>
          <p:nvPr>
            <p:ph type="sldNum" sz="quarter" idx="12"/>
          </p:nvPr>
        </p:nvSpPr>
        <p:spPr/>
        <p:txBody>
          <a:bodyPr/>
          <a:lstStyle/>
          <a:p>
            <a:fld id="{98A8BE8B-CF74-47D2-9535-0047A3926050}" type="slidenum">
              <a:rPr lang="en-IN" smtClean="0"/>
              <a:t>‹#›</a:t>
            </a:fld>
            <a:endParaRPr lang="en-IN"/>
          </a:p>
        </p:txBody>
      </p:sp>
    </p:spTree>
    <p:extLst>
      <p:ext uri="{BB962C8B-B14F-4D97-AF65-F5344CB8AC3E}">
        <p14:creationId xmlns:p14="http://schemas.microsoft.com/office/powerpoint/2010/main" val="1006929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A9BD24-B1DA-9AFB-76E2-2B82572115F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851F57-6A9E-AFD9-F72B-0ADD80BC89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261BA0-B48D-CDE9-FB5A-3083501485E9}"/>
              </a:ext>
            </a:extLst>
          </p:cNvPr>
          <p:cNvSpPr>
            <a:spLocks noGrp="1"/>
          </p:cNvSpPr>
          <p:nvPr>
            <p:ph type="dt" sz="half" idx="10"/>
          </p:nvPr>
        </p:nvSpPr>
        <p:spPr/>
        <p:txBody>
          <a:bodyPr/>
          <a:lstStyle/>
          <a:p>
            <a:fld id="{51C82598-36D3-4785-BC32-2B7B9B93F30A}" type="datetimeFigureOut">
              <a:rPr lang="en-IN" smtClean="0"/>
              <a:t>07-10-2023</a:t>
            </a:fld>
            <a:endParaRPr lang="en-IN"/>
          </a:p>
        </p:txBody>
      </p:sp>
      <p:sp>
        <p:nvSpPr>
          <p:cNvPr id="5" name="Footer Placeholder 4">
            <a:extLst>
              <a:ext uri="{FF2B5EF4-FFF2-40B4-BE49-F238E27FC236}">
                <a16:creationId xmlns:a16="http://schemas.microsoft.com/office/drawing/2014/main" id="{1A93DB16-B998-AC65-0694-61963A4E83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9F491E-8B1B-B852-29D5-A3F2C923D5B1}"/>
              </a:ext>
            </a:extLst>
          </p:cNvPr>
          <p:cNvSpPr>
            <a:spLocks noGrp="1"/>
          </p:cNvSpPr>
          <p:nvPr>
            <p:ph type="sldNum" sz="quarter" idx="12"/>
          </p:nvPr>
        </p:nvSpPr>
        <p:spPr/>
        <p:txBody>
          <a:bodyPr/>
          <a:lstStyle/>
          <a:p>
            <a:fld id="{98A8BE8B-CF74-47D2-9535-0047A3926050}" type="slidenum">
              <a:rPr lang="en-IN" smtClean="0"/>
              <a:t>‹#›</a:t>
            </a:fld>
            <a:endParaRPr lang="en-IN"/>
          </a:p>
        </p:txBody>
      </p:sp>
    </p:spTree>
    <p:extLst>
      <p:ext uri="{BB962C8B-B14F-4D97-AF65-F5344CB8AC3E}">
        <p14:creationId xmlns:p14="http://schemas.microsoft.com/office/powerpoint/2010/main" val="860821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AA979-726E-F7C3-9453-7D82ECCFD8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1782CD1-8962-31E9-38BA-E6F2AD1565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BE8658-E555-8C1D-59CF-D9D54CC702AA}"/>
              </a:ext>
            </a:extLst>
          </p:cNvPr>
          <p:cNvSpPr>
            <a:spLocks noGrp="1"/>
          </p:cNvSpPr>
          <p:nvPr>
            <p:ph type="dt" sz="half" idx="10"/>
          </p:nvPr>
        </p:nvSpPr>
        <p:spPr/>
        <p:txBody>
          <a:bodyPr/>
          <a:lstStyle/>
          <a:p>
            <a:fld id="{51C82598-36D3-4785-BC32-2B7B9B93F30A}" type="datetimeFigureOut">
              <a:rPr lang="en-IN" smtClean="0"/>
              <a:t>07-10-2023</a:t>
            </a:fld>
            <a:endParaRPr lang="en-IN"/>
          </a:p>
        </p:txBody>
      </p:sp>
      <p:sp>
        <p:nvSpPr>
          <p:cNvPr id="5" name="Footer Placeholder 4">
            <a:extLst>
              <a:ext uri="{FF2B5EF4-FFF2-40B4-BE49-F238E27FC236}">
                <a16:creationId xmlns:a16="http://schemas.microsoft.com/office/drawing/2014/main" id="{111090F0-CA68-EEC0-9D87-9D59B21AAC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CF2487-3DD8-D1A0-F7A1-3DF0A84F8D51}"/>
              </a:ext>
            </a:extLst>
          </p:cNvPr>
          <p:cNvSpPr>
            <a:spLocks noGrp="1"/>
          </p:cNvSpPr>
          <p:nvPr>
            <p:ph type="sldNum" sz="quarter" idx="12"/>
          </p:nvPr>
        </p:nvSpPr>
        <p:spPr/>
        <p:txBody>
          <a:bodyPr/>
          <a:lstStyle/>
          <a:p>
            <a:fld id="{98A8BE8B-CF74-47D2-9535-0047A3926050}" type="slidenum">
              <a:rPr lang="en-IN" smtClean="0"/>
              <a:t>‹#›</a:t>
            </a:fld>
            <a:endParaRPr lang="en-IN"/>
          </a:p>
        </p:txBody>
      </p:sp>
    </p:spTree>
    <p:extLst>
      <p:ext uri="{BB962C8B-B14F-4D97-AF65-F5344CB8AC3E}">
        <p14:creationId xmlns:p14="http://schemas.microsoft.com/office/powerpoint/2010/main" val="25382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29BE-0695-BB82-393A-F715E4264A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EF5B382-D043-DE6E-430D-3EE77F6344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C39701-E09D-5972-224F-C78E9FBBD93A}"/>
              </a:ext>
            </a:extLst>
          </p:cNvPr>
          <p:cNvSpPr>
            <a:spLocks noGrp="1"/>
          </p:cNvSpPr>
          <p:nvPr>
            <p:ph type="dt" sz="half" idx="10"/>
          </p:nvPr>
        </p:nvSpPr>
        <p:spPr/>
        <p:txBody>
          <a:bodyPr/>
          <a:lstStyle/>
          <a:p>
            <a:fld id="{51C82598-36D3-4785-BC32-2B7B9B93F30A}" type="datetimeFigureOut">
              <a:rPr lang="en-IN" smtClean="0"/>
              <a:t>07-10-2023</a:t>
            </a:fld>
            <a:endParaRPr lang="en-IN"/>
          </a:p>
        </p:txBody>
      </p:sp>
      <p:sp>
        <p:nvSpPr>
          <p:cNvPr id="5" name="Footer Placeholder 4">
            <a:extLst>
              <a:ext uri="{FF2B5EF4-FFF2-40B4-BE49-F238E27FC236}">
                <a16:creationId xmlns:a16="http://schemas.microsoft.com/office/drawing/2014/main" id="{1AE15D08-3D97-2EC8-0FDB-277941DB4D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9DBB7A-6AD3-9D3A-898E-3C371F4A964A}"/>
              </a:ext>
            </a:extLst>
          </p:cNvPr>
          <p:cNvSpPr>
            <a:spLocks noGrp="1"/>
          </p:cNvSpPr>
          <p:nvPr>
            <p:ph type="sldNum" sz="quarter" idx="12"/>
          </p:nvPr>
        </p:nvSpPr>
        <p:spPr/>
        <p:txBody>
          <a:bodyPr/>
          <a:lstStyle/>
          <a:p>
            <a:fld id="{98A8BE8B-CF74-47D2-9535-0047A3926050}" type="slidenum">
              <a:rPr lang="en-IN" smtClean="0"/>
              <a:t>‹#›</a:t>
            </a:fld>
            <a:endParaRPr lang="en-IN"/>
          </a:p>
        </p:txBody>
      </p:sp>
    </p:spTree>
    <p:extLst>
      <p:ext uri="{BB962C8B-B14F-4D97-AF65-F5344CB8AC3E}">
        <p14:creationId xmlns:p14="http://schemas.microsoft.com/office/powerpoint/2010/main" val="2603426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3092-5813-E0CE-031F-ED8F2AF999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938851-BB56-20E3-EB81-A204DBB1E1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3F6785A-544D-9AD7-751E-DA14384478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B8F6FB6-3711-821C-15F8-61F23C83CBFF}"/>
              </a:ext>
            </a:extLst>
          </p:cNvPr>
          <p:cNvSpPr>
            <a:spLocks noGrp="1"/>
          </p:cNvSpPr>
          <p:nvPr>
            <p:ph type="dt" sz="half" idx="10"/>
          </p:nvPr>
        </p:nvSpPr>
        <p:spPr/>
        <p:txBody>
          <a:bodyPr/>
          <a:lstStyle/>
          <a:p>
            <a:fld id="{51C82598-36D3-4785-BC32-2B7B9B93F30A}" type="datetimeFigureOut">
              <a:rPr lang="en-IN" smtClean="0"/>
              <a:t>07-10-2023</a:t>
            </a:fld>
            <a:endParaRPr lang="en-IN"/>
          </a:p>
        </p:txBody>
      </p:sp>
      <p:sp>
        <p:nvSpPr>
          <p:cNvPr id="6" name="Footer Placeholder 5">
            <a:extLst>
              <a:ext uri="{FF2B5EF4-FFF2-40B4-BE49-F238E27FC236}">
                <a16:creationId xmlns:a16="http://schemas.microsoft.com/office/drawing/2014/main" id="{DDB9E24C-DAF8-2BD0-F092-2912149FE97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2F8E90A-00D0-6FD3-FFD5-6FF841BD9072}"/>
              </a:ext>
            </a:extLst>
          </p:cNvPr>
          <p:cNvSpPr>
            <a:spLocks noGrp="1"/>
          </p:cNvSpPr>
          <p:nvPr>
            <p:ph type="sldNum" sz="quarter" idx="12"/>
          </p:nvPr>
        </p:nvSpPr>
        <p:spPr/>
        <p:txBody>
          <a:bodyPr/>
          <a:lstStyle/>
          <a:p>
            <a:fld id="{98A8BE8B-CF74-47D2-9535-0047A3926050}" type="slidenum">
              <a:rPr lang="en-IN" smtClean="0"/>
              <a:t>‹#›</a:t>
            </a:fld>
            <a:endParaRPr lang="en-IN"/>
          </a:p>
        </p:txBody>
      </p:sp>
    </p:spTree>
    <p:extLst>
      <p:ext uri="{BB962C8B-B14F-4D97-AF65-F5344CB8AC3E}">
        <p14:creationId xmlns:p14="http://schemas.microsoft.com/office/powerpoint/2010/main" val="1176590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A54B-5933-5947-28B3-546B57496BB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051C51-91CB-6C5F-338F-F905F218DF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8C83E9-CC84-9176-C4AE-B79C269526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866A11D-3500-8409-7A0F-E76E6C8711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41B9EE-147E-3185-ABA9-7CEEFF20E7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43951F-6CD9-1656-6EDB-934C62C8C30A}"/>
              </a:ext>
            </a:extLst>
          </p:cNvPr>
          <p:cNvSpPr>
            <a:spLocks noGrp="1"/>
          </p:cNvSpPr>
          <p:nvPr>
            <p:ph type="dt" sz="half" idx="10"/>
          </p:nvPr>
        </p:nvSpPr>
        <p:spPr/>
        <p:txBody>
          <a:bodyPr/>
          <a:lstStyle/>
          <a:p>
            <a:fld id="{51C82598-36D3-4785-BC32-2B7B9B93F30A}" type="datetimeFigureOut">
              <a:rPr lang="en-IN" smtClean="0"/>
              <a:t>07-10-2023</a:t>
            </a:fld>
            <a:endParaRPr lang="en-IN"/>
          </a:p>
        </p:txBody>
      </p:sp>
      <p:sp>
        <p:nvSpPr>
          <p:cNvPr id="8" name="Footer Placeholder 7">
            <a:extLst>
              <a:ext uri="{FF2B5EF4-FFF2-40B4-BE49-F238E27FC236}">
                <a16:creationId xmlns:a16="http://schemas.microsoft.com/office/drawing/2014/main" id="{64941F6A-C443-D2E5-D79A-1FFB5EDA4B2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FD717F9-6E6E-E4C6-82E3-9473631A38D6}"/>
              </a:ext>
            </a:extLst>
          </p:cNvPr>
          <p:cNvSpPr>
            <a:spLocks noGrp="1"/>
          </p:cNvSpPr>
          <p:nvPr>
            <p:ph type="sldNum" sz="quarter" idx="12"/>
          </p:nvPr>
        </p:nvSpPr>
        <p:spPr/>
        <p:txBody>
          <a:bodyPr/>
          <a:lstStyle/>
          <a:p>
            <a:fld id="{98A8BE8B-CF74-47D2-9535-0047A3926050}" type="slidenum">
              <a:rPr lang="en-IN" smtClean="0"/>
              <a:t>‹#›</a:t>
            </a:fld>
            <a:endParaRPr lang="en-IN"/>
          </a:p>
        </p:txBody>
      </p:sp>
    </p:spTree>
    <p:extLst>
      <p:ext uri="{BB962C8B-B14F-4D97-AF65-F5344CB8AC3E}">
        <p14:creationId xmlns:p14="http://schemas.microsoft.com/office/powerpoint/2010/main" val="959610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938DA-3DD2-587E-2DCA-D7819726A24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90989E9-A0B1-9DBA-3A1F-1D1A98F1500E}"/>
              </a:ext>
            </a:extLst>
          </p:cNvPr>
          <p:cNvSpPr>
            <a:spLocks noGrp="1"/>
          </p:cNvSpPr>
          <p:nvPr>
            <p:ph type="dt" sz="half" idx="10"/>
          </p:nvPr>
        </p:nvSpPr>
        <p:spPr/>
        <p:txBody>
          <a:bodyPr/>
          <a:lstStyle/>
          <a:p>
            <a:fld id="{51C82598-36D3-4785-BC32-2B7B9B93F30A}" type="datetimeFigureOut">
              <a:rPr lang="en-IN" smtClean="0"/>
              <a:t>07-10-2023</a:t>
            </a:fld>
            <a:endParaRPr lang="en-IN"/>
          </a:p>
        </p:txBody>
      </p:sp>
      <p:sp>
        <p:nvSpPr>
          <p:cNvPr id="4" name="Footer Placeholder 3">
            <a:extLst>
              <a:ext uri="{FF2B5EF4-FFF2-40B4-BE49-F238E27FC236}">
                <a16:creationId xmlns:a16="http://schemas.microsoft.com/office/drawing/2014/main" id="{8374C751-3CE2-0C9D-D2B7-D491D156AC8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E7B944E-12CA-32EA-13BE-7F182D815CFA}"/>
              </a:ext>
            </a:extLst>
          </p:cNvPr>
          <p:cNvSpPr>
            <a:spLocks noGrp="1"/>
          </p:cNvSpPr>
          <p:nvPr>
            <p:ph type="sldNum" sz="quarter" idx="12"/>
          </p:nvPr>
        </p:nvSpPr>
        <p:spPr/>
        <p:txBody>
          <a:bodyPr/>
          <a:lstStyle/>
          <a:p>
            <a:fld id="{98A8BE8B-CF74-47D2-9535-0047A3926050}" type="slidenum">
              <a:rPr lang="en-IN" smtClean="0"/>
              <a:t>‹#›</a:t>
            </a:fld>
            <a:endParaRPr lang="en-IN"/>
          </a:p>
        </p:txBody>
      </p:sp>
    </p:spTree>
    <p:extLst>
      <p:ext uri="{BB962C8B-B14F-4D97-AF65-F5344CB8AC3E}">
        <p14:creationId xmlns:p14="http://schemas.microsoft.com/office/powerpoint/2010/main" val="3902595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6F6468-2CC9-4495-7188-65FF820ECBA8}"/>
              </a:ext>
            </a:extLst>
          </p:cNvPr>
          <p:cNvSpPr>
            <a:spLocks noGrp="1"/>
          </p:cNvSpPr>
          <p:nvPr>
            <p:ph type="dt" sz="half" idx="10"/>
          </p:nvPr>
        </p:nvSpPr>
        <p:spPr/>
        <p:txBody>
          <a:bodyPr/>
          <a:lstStyle/>
          <a:p>
            <a:fld id="{51C82598-36D3-4785-BC32-2B7B9B93F30A}" type="datetimeFigureOut">
              <a:rPr lang="en-IN" smtClean="0"/>
              <a:t>07-10-2023</a:t>
            </a:fld>
            <a:endParaRPr lang="en-IN"/>
          </a:p>
        </p:txBody>
      </p:sp>
      <p:sp>
        <p:nvSpPr>
          <p:cNvPr id="3" name="Footer Placeholder 2">
            <a:extLst>
              <a:ext uri="{FF2B5EF4-FFF2-40B4-BE49-F238E27FC236}">
                <a16:creationId xmlns:a16="http://schemas.microsoft.com/office/drawing/2014/main" id="{1F73DBC3-BC2F-DF92-3392-B27C53F409A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424A94F-3A5B-1AFF-BB6A-6F5D9838D6F1}"/>
              </a:ext>
            </a:extLst>
          </p:cNvPr>
          <p:cNvSpPr>
            <a:spLocks noGrp="1"/>
          </p:cNvSpPr>
          <p:nvPr>
            <p:ph type="sldNum" sz="quarter" idx="12"/>
          </p:nvPr>
        </p:nvSpPr>
        <p:spPr/>
        <p:txBody>
          <a:bodyPr/>
          <a:lstStyle/>
          <a:p>
            <a:fld id="{98A8BE8B-CF74-47D2-9535-0047A3926050}" type="slidenum">
              <a:rPr lang="en-IN" smtClean="0"/>
              <a:t>‹#›</a:t>
            </a:fld>
            <a:endParaRPr lang="en-IN"/>
          </a:p>
        </p:txBody>
      </p:sp>
    </p:spTree>
    <p:extLst>
      <p:ext uri="{BB962C8B-B14F-4D97-AF65-F5344CB8AC3E}">
        <p14:creationId xmlns:p14="http://schemas.microsoft.com/office/powerpoint/2010/main" val="2587283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93805-38CA-C55F-1E78-676851BFD7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8BD6644-B9C5-AA0F-180C-216FC352D8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2847817-86E0-5C8E-6937-54C7415A43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BCBC33-CB90-A262-FD19-6157C9ED000E}"/>
              </a:ext>
            </a:extLst>
          </p:cNvPr>
          <p:cNvSpPr>
            <a:spLocks noGrp="1"/>
          </p:cNvSpPr>
          <p:nvPr>
            <p:ph type="dt" sz="half" idx="10"/>
          </p:nvPr>
        </p:nvSpPr>
        <p:spPr/>
        <p:txBody>
          <a:bodyPr/>
          <a:lstStyle/>
          <a:p>
            <a:fld id="{51C82598-36D3-4785-BC32-2B7B9B93F30A}" type="datetimeFigureOut">
              <a:rPr lang="en-IN" smtClean="0"/>
              <a:t>07-10-2023</a:t>
            </a:fld>
            <a:endParaRPr lang="en-IN"/>
          </a:p>
        </p:txBody>
      </p:sp>
      <p:sp>
        <p:nvSpPr>
          <p:cNvPr id="6" name="Footer Placeholder 5">
            <a:extLst>
              <a:ext uri="{FF2B5EF4-FFF2-40B4-BE49-F238E27FC236}">
                <a16:creationId xmlns:a16="http://schemas.microsoft.com/office/drawing/2014/main" id="{07255BCA-8DB2-2C34-98D3-A6D9DF28EB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FCB1A9-B146-542C-2CCA-27D7FA0756D8}"/>
              </a:ext>
            </a:extLst>
          </p:cNvPr>
          <p:cNvSpPr>
            <a:spLocks noGrp="1"/>
          </p:cNvSpPr>
          <p:nvPr>
            <p:ph type="sldNum" sz="quarter" idx="12"/>
          </p:nvPr>
        </p:nvSpPr>
        <p:spPr/>
        <p:txBody>
          <a:bodyPr/>
          <a:lstStyle/>
          <a:p>
            <a:fld id="{98A8BE8B-CF74-47D2-9535-0047A3926050}" type="slidenum">
              <a:rPr lang="en-IN" smtClean="0"/>
              <a:t>‹#›</a:t>
            </a:fld>
            <a:endParaRPr lang="en-IN"/>
          </a:p>
        </p:txBody>
      </p:sp>
    </p:spTree>
    <p:extLst>
      <p:ext uri="{BB962C8B-B14F-4D97-AF65-F5344CB8AC3E}">
        <p14:creationId xmlns:p14="http://schemas.microsoft.com/office/powerpoint/2010/main" val="2344877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0A04F-85DB-6805-5F6B-745B4E0A17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A6CD425-E6B9-7B53-55B2-A9B3D1379F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15EF44D-912E-FADB-D87B-89C2589DDF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E6F0E7-F5DE-518D-2364-A014CF8779E0}"/>
              </a:ext>
            </a:extLst>
          </p:cNvPr>
          <p:cNvSpPr>
            <a:spLocks noGrp="1"/>
          </p:cNvSpPr>
          <p:nvPr>
            <p:ph type="dt" sz="half" idx="10"/>
          </p:nvPr>
        </p:nvSpPr>
        <p:spPr/>
        <p:txBody>
          <a:bodyPr/>
          <a:lstStyle/>
          <a:p>
            <a:fld id="{51C82598-36D3-4785-BC32-2B7B9B93F30A}" type="datetimeFigureOut">
              <a:rPr lang="en-IN" smtClean="0"/>
              <a:t>07-10-2023</a:t>
            </a:fld>
            <a:endParaRPr lang="en-IN"/>
          </a:p>
        </p:txBody>
      </p:sp>
      <p:sp>
        <p:nvSpPr>
          <p:cNvPr id="6" name="Footer Placeholder 5">
            <a:extLst>
              <a:ext uri="{FF2B5EF4-FFF2-40B4-BE49-F238E27FC236}">
                <a16:creationId xmlns:a16="http://schemas.microsoft.com/office/drawing/2014/main" id="{10DC44B1-26FD-0198-CD2B-6951AF3BA3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2E9AB3-24B3-29E4-BC4A-1B336769CC3F}"/>
              </a:ext>
            </a:extLst>
          </p:cNvPr>
          <p:cNvSpPr>
            <a:spLocks noGrp="1"/>
          </p:cNvSpPr>
          <p:nvPr>
            <p:ph type="sldNum" sz="quarter" idx="12"/>
          </p:nvPr>
        </p:nvSpPr>
        <p:spPr/>
        <p:txBody>
          <a:bodyPr/>
          <a:lstStyle/>
          <a:p>
            <a:fld id="{98A8BE8B-CF74-47D2-9535-0047A3926050}" type="slidenum">
              <a:rPr lang="en-IN" smtClean="0"/>
              <a:t>‹#›</a:t>
            </a:fld>
            <a:endParaRPr lang="en-IN"/>
          </a:p>
        </p:txBody>
      </p:sp>
    </p:spTree>
    <p:extLst>
      <p:ext uri="{BB962C8B-B14F-4D97-AF65-F5344CB8AC3E}">
        <p14:creationId xmlns:p14="http://schemas.microsoft.com/office/powerpoint/2010/main" val="535616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96CB3C-AC78-E7A2-55BA-2A29A3FED1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30572E1-2EF1-8131-3995-69411BC400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CC5146-E82F-E6B2-D5DC-FABCC098E8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C82598-36D3-4785-BC32-2B7B9B93F30A}" type="datetimeFigureOut">
              <a:rPr lang="en-IN" smtClean="0"/>
              <a:t>07-10-2023</a:t>
            </a:fld>
            <a:endParaRPr lang="en-IN"/>
          </a:p>
        </p:txBody>
      </p:sp>
      <p:sp>
        <p:nvSpPr>
          <p:cNvPr id="5" name="Footer Placeholder 4">
            <a:extLst>
              <a:ext uri="{FF2B5EF4-FFF2-40B4-BE49-F238E27FC236}">
                <a16:creationId xmlns:a16="http://schemas.microsoft.com/office/drawing/2014/main" id="{F97B9E17-BA6D-9E27-E15C-7FCCE8D812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6CB3D16-1A77-CBC0-635F-BB8259FBD6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A8BE8B-CF74-47D2-9535-0047A3926050}" type="slidenum">
              <a:rPr lang="en-IN" smtClean="0"/>
              <a:t>‹#›</a:t>
            </a:fld>
            <a:endParaRPr lang="en-IN"/>
          </a:p>
        </p:txBody>
      </p:sp>
    </p:spTree>
    <p:extLst>
      <p:ext uri="{BB962C8B-B14F-4D97-AF65-F5344CB8AC3E}">
        <p14:creationId xmlns:p14="http://schemas.microsoft.com/office/powerpoint/2010/main" val="8084307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A4A1C-BB4C-EFEA-E730-D1E84B895D6A}"/>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AC49C450-FC28-E2B0-09B3-6467AE273012}"/>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673413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1624EB3-1042-7FEF-2B1B-06E133AAA908}"/>
              </a:ext>
            </a:extLst>
          </p:cNvPr>
          <p:cNvPicPr>
            <a:picLocks noGrp="1" noChangeAspect="1"/>
          </p:cNvPicPr>
          <p:nvPr>
            <p:ph idx="1"/>
          </p:nvPr>
        </p:nvPicPr>
        <p:blipFill>
          <a:blip r:embed="rId2"/>
          <a:stretch>
            <a:fillRect/>
          </a:stretch>
        </p:blipFill>
        <p:spPr>
          <a:xfrm>
            <a:off x="1073426" y="596348"/>
            <a:ext cx="9621078" cy="5511331"/>
          </a:xfrm>
        </p:spPr>
      </p:pic>
    </p:spTree>
    <p:extLst>
      <p:ext uri="{BB962C8B-B14F-4D97-AF65-F5344CB8AC3E}">
        <p14:creationId xmlns:p14="http://schemas.microsoft.com/office/powerpoint/2010/main" val="1732996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3EF572-EACA-6BED-91C8-5B5A00DC81B1}"/>
              </a:ext>
            </a:extLst>
          </p:cNvPr>
          <p:cNvSpPr>
            <a:spLocks noGrp="1"/>
          </p:cNvSpPr>
          <p:nvPr>
            <p:ph idx="1"/>
          </p:nvPr>
        </p:nvSpPr>
        <p:spPr>
          <a:xfrm>
            <a:off x="838200" y="702365"/>
            <a:ext cx="10515600" cy="5724939"/>
          </a:xfrm>
        </p:spPr>
        <p:txBody>
          <a:bodyPr>
            <a:normAutofit lnSpcReduction="10000"/>
          </a:bodyPr>
          <a:lstStyle/>
          <a:p>
            <a:pPr marL="0" indent="0">
              <a:buNone/>
            </a:pPr>
            <a:r>
              <a:rPr lang="en-US" dirty="0">
                <a:solidFill>
                  <a:srgbClr val="FF0000"/>
                </a:solidFill>
              </a:rPr>
              <a:t>Patterns</a:t>
            </a:r>
          </a:p>
          <a:p>
            <a:pPr>
              <a:buFont typeface="Wingdings" panose="05000000000000000000" pitchFamily="2" charset="2"/>
              <a:buChar char="Ø"/>
            </a:pPr>
            <a:r>
              <a:rPr lang="en-US" dirty="0"/>
              <a:t>A design pattern describes a design structure and that structure solves a particular design problem in a specified content.</a:t>
            </a:r>
          </a:p>
          <a:p>
            <a:pPr marL="0" indent="0">
              <a:buNone/>
            </a:pPr>
            <a:r>
              <a:rPr lang="en-IN" dirty="0">
                <a:solidFill>
                  <a:srgbClr val="FF0000"/>
                </a:solidFill>
              </a:rPr>
              <a:t>Modularity</a:t>
            </a:r>
          </a:p>
          <a:p>
            <a:pPr algn="just">
              <a:buFont typeface="Wingdings" panose="05000000000000000000" pitchFamily="2" charset="2"/>
              <a:buChar char="Ø"/>
            </a:pPr>
            <a:r>
              <a:rPr lang="en-US" dirty="0"/>
              <a:t>A software is separately divided into name and addressable components. Sometime they are called as modules which integrate to satisfy the problem requirements. </a:t>
            </a:r>
          </a:p>
          <a:p>
            <a:pPr algn="just">
              <a:buFont typeface="Wingdings" panose="05000000000000000000" pitchFamily="2" charset="2"/>
              <a:buChar char="Ø"/>
            </a:pPr>
            <a:r>
              <a:rPr lang="en-US" dirty="0"/>
              <a:t> Modularity is the single attribute of a software that permits a program to be managed easily.</a:t>
            </a:r>
          </a:p>
          <a:p>
            <a:pPr marL="0" indent="0" algn="just">
              <a:buNone/>
            </a:pPr>
            <a:r>
              <a:rPr lang="en-IN" dirty="0">
                <a:solidFill>
                  <a:srgbClr val="FF0000"/>
                </a:solidFill>
              </a:rPr>
              <a:t>Information hiding</a:t>
            </a:r>
          </a:p>
          <a:p>
            <a:pPr algn="just">
              <a:buFont typeface="Wingdings" panose="05000000000000000000" pitchFamily="2" charset="2"/>
              <a:buChar char="Ø"/>
            </a:pPr>
            <a:r>
              <a:rPr lang="en-US" dirty="0"/>
              <a:t>Modules must be specified and designed so that the information like algorithm and data presented in a module is not accessible for other modules not requiring that information.</a:t>
            </a:r>
            <a:endParaRPr lang="en-IN" dirty="0"/>
          </a:p>
        </p:txBody>
      </p:sp>
    </p:spTree>
    <p:extLst>
      <p:ext uri="{BB962C8B-B14F-4D97-AF65-F5344CB8AC3E}">
        <p14:creationId xmlns:p14="http://schemas.microsoft.com/office/powerpoint/2010/main" val="1993055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76DC4C-4099-B94F-AFFA-150110B7DF3A}"/>
              </a:ext>
            </a:extLst>
          </p:cNvPr>
          <p:cNvPicPr>
            <a:picLocks noGrp="1" noChangeAspect="1"/>
          </p:cNvPicPr>
          <p:nvPr>
            <p:ph idx="1"/>
          </p:nvPr>
        </p:nvPicPr>
        <p:blipFill>
          <a:blip r:embed="rId2"/>
          <a:stretch>
            <a:fillRect/>
          </a:stretch>
        </p:blipFill>
        <p:spPr>
          <a:xfrm>
            <a:off x="1924050" y="649357"/>
            <a:ext cx="8343900" cy="5698434"/>
          </a:xfrm>
        </p:spPr>
      </p:pic>
    </p:spTree>
    <p:extLst>
      <p:ext uri="{BB962C8B-B14F-4D97-AF65-F5344CB8AC3E}">
        <p14:creationId xmlns:p14="http://schemas.microsoft.com/office/powerpoint/2010/main" val="3772509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A9DBEB-1871-4D3F-0400-932CBB0428D2}"/>
              </a:ext>
            </a:extLst>
          </p:cNvPr>
          <p:cNvSpPr>
            <a:spLocks noGrp="1"/>
          </p:cNvSpPr>
          <p:nvPr>
            <p:ph idx="1"/>
          </p:nvPr>
        </p:nvSpPr>
        <p:spPr>
          <a:xfrm>
            <a:off x="838200" y="304800"/>
            <a:ext cx="10515600" cy="5872163"/>
          </a:xfrm>
        </p:spPr>
        <p:txBody>
          <a:bodyPr>
            <a:normAutofit fontScale="92500" lnSpcReduction="10000"/>
          </a:bodyPr>
          <a:lstStyle/>
          <a:p>
            <a:pPr marL="0" indent="0">
              <a:buNone/>
            </a:pPr>
            <a:r>
              <a:rPr lang="en-IN" dirty="0">
                <a:solidFill>
                  <a:srgbClr val="FF0000"/>
                </a:solidFill>
              </a:rPr>
              <a:t>Functional independence</a:t>
            </a:r>
          </a:p>
          <a:p>
            <a:pPr marL="0" indent="0">
              <a:buNone/>
            </a:pPr>
            <a:r>
              <a:rPr lang="en-US" dirty="0"/>
              <a:t>The functional independence is the concept of separation and related to the concept of modularity,</a:t>
            </a:r>
          </a:p>
          <a:p>
            <a:pPr marL="0" indent="0">
              <a:buNone/>
            </a:pPr>
            <a:r>
              <a:rPr lang="en-US" dirty="0"/>
              <a:t>abstraction and information hiding.</a:t>
            </a:r>
          </a:p>
          <a:p>
            <a:pPr marL="0" indent="0">
              <a:buNone/>
            </a:pPr>
            <a:r>
              <a:rPr lang="en-US" dirty="0"/>
              <a:t>The functional independence is accessed using two criteria </a:t>
            </a:r>
            <a:r>
              <a:rPr lang="en-US" dirty="0" err="1"/>
              <a:t>i.e</a:t>
            </a:r>
            <a:r>
              <a:rPr lang="en-US" dirty="0"/>
              <a:t> Cohesion and coupling.</a:t>
            </a:r>
          </a:p>
          <a:p>
            <a:pPr marL="0" indent="0">
              <a:buNone/>
            </a:pPr>
            <a:r>
              <a:rPr lang="en-US" dirty="0">
                <a:solidFill>
                  <a:srgbClr val="FF0000"/>
                </a:solidFill>
              </a:rPr>
              <a:t>Cohesion</a:t>
            </a:r>
          </a:p>
          <a:p>
            <a:pPr marL="0" indent="0">
              <a:buNone/>
            </a:pPr>
            <a:r>
              <a:rPr lang="en-US" dirty="0"/>
              <a:t>Cohesion is an extension of the information hiding concept.</a:t>
            </a:r>
          </a:p>
          <a:p>
            <a:pPr marL="0" indent="0">
              <a:buNone/>
            </a:pPr>
            <a:r>
              <a:rPr lang="en-US" dirty="0"/>
              <a:t>A cohesive module performs a single task and it requires a small interaction with the other</a:t>
            </a:r>
          </a:p>
          <a:p>
            <a:pPr marL="0" indent="0">
              <a:buNone/>
            </a:pPr>
            <a:r>
              <a:rPr lang="en-US" dirty="0"/>
              <a:t>components in other parts of the program.</a:t>
            </a:r>
          </a:p>
          <a:p>
            <a:pPr marL="0" indent="0">
              <a:buNone/>
            </a:pPr>
            <a:r>
              <a:rPr lang="en-US" dirty="0">
                <a:solidFill>
                  <a:srgbClr val="FF0000"/>
                </a:solidFill>
              </a:rPr>
              <a:t>Coupling</a:t>
            </a:r>
          </a:p>
          <a:p>
            <a:pPr marL="0" indent="0">
              <a:buNone/>
            </a:pPr>
            <a:r>
              <a:rPr lang="en-US" dirty="0"/>
              <a:t>Coupling is an indication of interconnection between modules in a structure of software.</a:t>
            </a:r>
            <a:endParaRPr lang="en-IN" dirty="0"/>
          </a:p>
        </p:txBody>
      </p:sp>
    </p:spTree>
    <p:extLst>
      <p:ext uri="{BB962C8B-B14F-4D97-AF65-F5344CB8AC3E}">
        <p14:creationId xmlns:p14="http://schemas.microsoft.com/office/powerpoint/2010/main" val="994811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053DB69-13FE-D12C-6104-AF5C2476710B}"/>
              </a:ext>
            </a:extLst>
          </p:cNvPr>
          <p:cNvPicPr>
            <a:picLocks noGrp="1" noChangeAspect="1"/>
          </p:cNvPicPr>
          <p:nvPr>
            <p:ph idx="1"/>
          </p:nvPr>
        </p:nvPicPr>
        <p:blipFill>
          <a:blip r:embed="rId2"/>
          <a:stretch>
            <a:fillRect/>
          </a:stretch>
        </p:blipFill>
        <p:spPr>
          <a:xfrm>
            <a:off x="1139687" y="622853"/>
            <a:ext cx="9753599" cy="5509320"/>
          </a:xfrm>
        </p:spPr>
      </p:pic>
    </p:spTree>
    <p:extLst>
      <p:ext uri="{BB962C8B-B14F-4D97-AF65-F5344CB8AC3E}">
        <p14:creationId xmlns:p14="http://schemas.microsoft.com/office/powerpoint/2010/main" val="1183320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B582B5-C671-2750-299F-5FC53868CEB3}"/>
              </a:ext>
            </a:extLst>
          </p:cNvPr>
          <p:cNvPicPr>
            <a:picLocks noChangeAspect="1"/>
          </p:cNvPicPr>
          <p:nvPr/>
        </p:nvPicPr>
        <p:blipFill>
          <a:blip r:embed="rId2"/>
          <a:stretch>
            <a:fillRect/>
          </a:stretch>
        </p:blipFill>
        <p:spPr>
          <a:xfrm>
            <a:off x="1924050" y="689113"/>
            <a:ext cx="8343900" cy="4935399"/>
          </a:xfrm>
          <a:prstGeom prst="rect">
            <a:avLst/>
          </a:prstGeom>
        </p:spPr>
      </p:pic>
    </p:spTree>
    <p:extLst>
      <p:ext uri="{BB962C8B-B14F-4D97-AF65-F5344CB8AC3E}">
        <p14:creationId xmlns:p14="http://schemas.microsoft.com/office/powerpoint/2010/main" val="434673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345054-0E2B-2B19-443C-1517BE2081FE}"/>
              </a:ext>
            </a:extLst>
          </p:cNvPr>
          <p:cNvSpPr>
            <a:spLocks noGrp="1"/>
          </p:cNvSpPr>
          <p:nvPr>
            <p:ph idx="1"/>
          </p:nvPr>
        </p:nvSpPr>
        <p:spPr>
          <a:xfrm>
            <a:off x="838200" y="490330"/>
            <a:ext cx="10515600" cy="5686633"/>
          </a:xfrm>
        </p:spPr>
        <p:txBody>
          <a:bodyPr>
            <a:normAutofit lnSpcReduction="10000"/>
          </a:bodyPr>
          <a:lstStyle/>
          <a:p>
            <a:pPr marL="0" indent="0">
              <a:buNone/>
            </a:pPr>
            <a:r>
              <a:rPr lang="en-IN" dirty="0">
                <a:solidFill>
                  <a:srgbClr val="FF0000"/>
                </a:solidFill>
              </a:rPr>
              <a:t>Refinement</a:t>
            </a:r>
          </a:p>
          <a:p>
            <a:pPr>
              <a:buFont typeface="Wingdings" panose="05000000000000000000" pitchFamily="2" charset="2"/>
              <a:buChar char="Ø"/>
            </a:pPr>
            <a:r>
              <a:rPr lang="en-US" dirty="0"/>
              <a:t>Refinement is a top-down design approach.</a:t>
            </a:r>
          </a:p>
          <a:p>
            <a:pPr>
              <a:buFont typeface="Wingdings" panose="05000000000000000000" pitchFamily="2" charset="2"/>
              <a:buChar char="Ø"/>
            </a:pPr>
            <a:r>
              <a:rPr lang="en-US" dirty="0"/>
              <a:t>It is a process of elaboration.</a:t>
            </a:r>
          </a:p>
          <a:p>
            <a:pPr>
              <a:buFont typeface="Wingdings" panose="05000000000000000000" pitchFamily="2" charset="2"/>
              <a:buChar char="Ø"/>
            </a:pPr>
            <a:r>
              <a:rPr lang="en-US" dirty="0"/>
              <a:t>A program is established for refining levels of procedural details.</a:t>
            </a:r>
          </a:p>
          <a:p>
            <a:pPr algn="just">
              <a:buFont typeface="Wingdings" panose="05000000000000000000" pitchFamily="2" charset="2"/>
              <a:buChar char="Ø"/>
            </a:pPr>
            <a:r>
              <a:rPr lang="en-US" dirty="0"/>
              <a:t>A hierarchy is established by decomposing a statement of function in a stepwise manner till the programming language statement are reached.</a:t>
            </a:r>
          </a:p>
          <a:p>
            <a:pPr marL="0" indent="0" algn="just">
              <a:buNone/>
            </a:pPr>
            <a:r>
              <a:rPr lang="en-IN" dirty="0">
                <a:solidFill>
                  <a:srgbClr val="FF0000"/>
                </a:solidFill>
              </a:rPr>
              <a:t>Refactoring</a:t>
            </a:r>
          </a:p>
          <a:p>
            <a:pPr algn="just">
              <a:buFont typeface="Wingdings" panose="05000000000000000000" pitchFamily="2" charset="2"/>
              <a:buChar char="Ø"/>
            </a:pPr>
            <a:r>
              <a:rPr lang="en-US" dirty="0"/>
              <a:t>It is a reorganization technique which simplifies the design of components without changing its function </a:t>
            </a:r>
            <a:r>
              <a:rPr lang="en-US" dirty="0" err="1"/>
              <a:t>behaviour</a:t>
            </a:r>
            <a:r>
              <a:rPr lang="en-US" dirty="0"/>
              <a:t>. </a:t>
            </a:r>
          </a:p>
          <a:p>
            <a:pPr algn="just">
              <a:buFont typeface="Wingdings" panose="05000000000000000000" pitchFamily="2" charset="2"/>
              <a:buChar char="Ø"/>
            </a:pPr>
            <a:r>
              <a:rPr lang="en-US" dirty="0"/>
              <a:t> Refactoring is the process of changing the software system in a way that it does not change the external </a:t>
            </a:r>
            <a:r>
              <a:rPr lang="en-US" dirty="0" err="1"/>
              <a:t>behaviour</a:t>
            </a:r>
            <a:r>
              <a:rPr lang="en-US" dirty="0"/>
              <a:t> of the code still improves its internal structure.</a:t>
            </a:r>
            <a:endParaRPr lang="en-IN" dirty="0">
              <a:solidFill>
                <a:srgbClr val="FF0000"/>
              </a:solidFill>
            </a:endParaRPr>
          </a:p>
        </p:txBody>
      </p:sp>
    </p:spTree>
    <p:extLst>
      <p:ext uri="{BB962C8B-B14F-4D97-AF65-F5344CB8AC3E}">
        <p14:creationId xmlns:p14="http://schemas.microsoft.com/office/powerpoint/2010/main" val="171202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71F872-D4D2-8D8A-751D-08B05DC33A04}"/>
              </a:ext>
            </a:extLst>
          </p:cNvPr>
          <p:cNvSpPr>
            <a:spLocks noGrp="1"/>
          </p:cNvSpPr>
          <p:nvPr>
            <p:ph idx="1"/>
          </p:nvPr>
        </p:nvSpPr>
        <p:spPr>
          <a:xfrm>
            <a:off x="838200" y="848139"/>
            <a:ext cx="10515600" cy="5328824"/>
          </a:xfrm>
        </p:spPr>
        <p:txBody>
          <a:bodyPr>
            <a:normAutofit lnSpcReduction="10000"/>
          </a:bodyPr>
          <a:lstStyle/>
          <a:p>
            <a:pPr marL="0" indent="0">
              <a:buNone/>
            </a:pPr>
            <a:r>
              <a:rPr lang="en-US" dirty="0">
                <a:solidFill>
                  <a:srgbClr val="FF0000"/>
                </a:solidFill>
              </a:rPr>
              <a:t>Design Classes</a:t>
            </a:r>
          </a:p>
          <a:p>
            <a:pPr>
              <a:buFont typeface="Wingdings" panose="05000000000000000000" pitchFamily="2" charset="2"/>
              <a:buChar char="Ø"/>
            </a:pPr>
            <a:r>
              <a:rPr lang="en-US" dirty="0"/>
              <a:t>The model of software is defined as a set of design classes.</a:t>
            </a:r>
          </a:p>
          <a:p>
            <a:pPr>
              <a:buFont typeface="Wingdings" panose="05000000000000000000" pitchFamily="2" charset="2"/>
              <a:buChar char="Ø"/>
            </a:pPr>
            <a:r>
              <a:rPr lang="en-US" dirty="0"/>
              <a:t> Every class describes the elements of problem domain and that focus on features of the problem which are user visible.</a:t>
            </a:r>
          </a:p>
          <a:p>
            <a:pPr marL="0" indent="0">
              <a:buNone/>
            </a:pPr>
            <a:r>
              <a:rPr lang="en-US" dirty="0">
                <a:solidFill>
                  <a:srgbClr val="FF0000"/>
                </a:solidFill>
              </a:rPr>
              <a:t>User interface classes</a:t>
            </a:r>
          </a:p>
          <a:p>
            <a:pPr>
              <a:buFont typeface="Wingdings" panose="05000000000000000000" pitchFamily="2" charset="2"/>
              <a:buChar char="Ø"/>
            </a:pPr>
            <a:r>
              <a:rPr lang="en-US" dirty="0"/>
              <a:t>Define all abstractions that are necessary for human computer interaction.</a:t>
            </a:r>
          </a:p>
          <a:p>
            <a:pPr>
              <a:buFont typeface="Wingdings" panose="05000000000000000000" pitchFamily="2" charset="2"/>
              <a:buChar char="Ø"/>
            </a:pPr>
            <a:r>
              <a:rPr lang="en-US" dirty="0"/>
              <a:t>Business domain classes are often refinements of the analysis classes.</a:t>
            </a:r>
          </a:p>
          <a:p>
            <a:pPr>
              <a:buFont typeface="Wingdings" panose="05000000000000000000" pitchFamily="2" charset="2"/>
              <a:buChar char="Ø"/>
            </a:pPr>
            <a:r>
              <a:rPr lang="en-US" dirty="0"/>
              <a:t>The classes identify the attributes and services that are required to implement some element of the business domain.</a:t>
            </a:r>
          </a:p>
          <a:p>
            <a:pPr>
              <a:buFont typeface="Wingdings" panose="05000000000000000000" pitchFamily="2" charset="2"/>
              <a:buChar char="Ø"/>
            </a:pPr>
            <a:r>
              <a:rPr lang="en-US" dirty="0"/>
              <a:t>Process classes implement lower-level business abstractions required to fully manage the business domain classes.</a:t>
            </a:r>
          </a:p>
          <a:p>
            <a:pPr>
              <a:buFont typeface="Wingdings" panose="05000000000000000000" pitchFamily="2" charset="2"/>
              <a:buChar char="Ø"/>
            </a:pPr>
            <a:endParaRPr lang="en-US" dirty="0"/>
          </a:p>
          <a:p>
            <a:pPr marL="0" indent="0">
              <a:buNone/>
            </a:pPr>
            <a:endParaRPr lang="en-IN" dirty="0">
              <a:solidFill>
                <a:srgbClr val="FF0000"/>
              </a:solidFill>
            </a:endParaRPr>
          </a:p>
        </p:txBody>
      </p:sp>
    </p:spTree>
    <p:extLst>
      <p:ext uri="{BB962C8B-B14F-4D97-AF65-F5344CB8AC3E}">
        <p14:creationId xmlns:p14="http://schemas.microsoft.com/office/powerpoint/2010/main" val="292554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C8F6F9-5406-DCA6-F0CB-DD17B06B2561}"/>
              </a:ext>
            </a:extLst>
          </p:cNvPr>
          <p:cNvSpPr>
            <a:spLocks noGrp="1"/>
          </p:cNvSpPr>
          <p:nvPr>
            <p:ph idx="1"/>
          </p:nvPr>
        </p:nvSpPr>
        <p:spPr>
          <a:xfrm>
            <a:off x="838200" y="662609"/>
            <a:ext cx="10515600" cy="5514354"/>
          </a:xfrm>
        </p:spPr>
        <p:txBody>
          <a:bodyPr/>
          <a:lstStyle/>
          <a:p>
            <a:r>
              <a:rPr lang="en-US" dirty="0"/>
              <a:t>Persistent classes represent data stores that will persist beyond the execution of the software</a:t>
            </a:r>
          </a:p>
          <a:p>
            <a:r>
              <a:rPr lang="en-US" dirty="0"/>
              <a:t>System classes implement software management and control functions that enable the system to operate and communicate within its computing environment.</a:t>
            </a:r>
          </a:p>
          <a:p>
            <a:pPr marL="0" indent="0">
              <a:buNone/>
            </a:pPr>
            <a:r>
              <a:rPr lang="en-US" dirty="0"/>
              <a:t>They define four characteristics of a well formed design class</a:t>
            </a:r>
          </a:p>
          <a:p>
            <a:pPr>
              <a:buFont typeface="Wingdings" panose="05000000000000000000" pitchFamily="2" charset="2"/>
              <a:buChar char="Ø"/>
            </a:pPr>
            <a:r>
              <a:rPr lang="en-US" dirty="0">
                <a:solidFill>
                  <a:srgbClr val="FF0000"/>
                </a:solidFill>
              </a:rPr>
              <a:t>Complete and sufficient</a:t>
            </a:r>
          </a:p>
          <a:p>
            <a:pPr>
              <a:buFont typeface="Wingdings" panose="05000000000000000000" pitchFamily="2" charset="2"/>
              <a:buChar char="Ø"/>
            </a:pPr>
            <a:r>
              <a:rPr lang="en-US" dirty="0">
                <a:solidFill>
                  <a:srgbClr val="FF0000"/>
                </a:solidFill>
              </a:rPr>
              <a:t>Primitiveness</a:t>
            </a:r>
          </a:p>
          <a:p>
            <a:pPr>
              <a:buFont typeface="Wingdings" panose="05000000000000000000" pitchFamily="2" charset="2"/>
              <a:buChar char="Ø"/>
            </a:pPr>
            <a:r>
              <a:rPr lang="en-US" dirty="0">
                <a:solidFill>
                  <a:srgbClr val="FF0000"/>
                </a:solidFill>
              </a:rPr>
              <a:t>High cohesion</a:t>
            </a:r>
          </a:p>
          <a:p>
            <a:pPr>
              <a:buFont typeface="Wingdings" panose="05000000000000000000" pitchFamily="2" charset="2"/>
              <a:buChar char="Ø"/>
            </a:pPr>
            <a:r>
              <a:rPr lang="en-US" dirty="0">
                <a:solidFill>
                  <a:srgbClr val="FF0000"/>
                </a:solidFill>
              </a:rPr>
              <a:t>Low coupling</a:t>
            </a:r>
          </a:p>
          <a:p>
            <a:pPr marL="0" indent="0">
              <a:buNone/>
            </a:pPr>
            <a:endParaRPr lang="en-IN" dirty="0"/>
          </a:p>
        </p:txBody>
      </p:sp>
    </p:spTree>
    <p:extLst>
      <p:ext uri="{BB962C8B-B14F-4D97-AF65-F5344CB8AC3E}">
        <p14:creationId xmlns:p14="http://schemas.microsoft.com/office/powerpoint/2010/main" val="110869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8E5413A-11D4-ECFC-00A2-F0184A21D95A}"/>
              </a:ext>
            </a:extLst>
          </p:cNvPr>
          <p:cNvPicPr>
            <a:picLocks noGrp="1" noChangeAspect="1"/>
          </p:cNvPicPr>
          <p:nvPr>
            <p:ph idx="1"/>
          </p:nvPr>
        </p:nvPicPr>
        <p:blipFill>
          <a:blip r:embed="rId2"/>
          <a:stretch>
            <a:fillRect/>
          </a:stretch>
        </p:blipFill>
        <p:spPr>
          <a:xfrm>
            <a:off x="861391" y="927652"/>
            <a:ext cx="10402957" cy="5180027"/>
          </a:xfrm>
        </p:spPr>
      </p:pic>
    </p:spTree>
    <p:extLst>
      <p:ext uri="{BB962C8B-B14F-4D97-AF65-F5344CB8AC3E}">
        <p14:creationId xmlns:p14="http://schemas.microsoft.com/office/powerpoint/2010/main" val="3870022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24202-6E6B-45AF-727B-1C8516E4DE41}"/>
              </a:ext>
            </a:extLst>
          </p:cNvPr>
          <p:cNvSpPr>
            <a:spLocks noGrp="1"/>
          </p:cNvSpPr>
          <p:nvPr>
            <p:ph type="ctrTitle"/>
          </p:nvPr>
        </p:nvSpPr>
        <p:spPr/>
        <p:txBody>
          <a:bodyPr/>
          <a:lstStyle/>
          <a:p>
            <a:r>
              <a:rPr lang="en-US" dirty="0"/>
              <a:t>UNIT 4</a:t>
            </a:r>
            <a:endParaRPr lang="en-IN" dirty="0"/>
          </a:p>
        </p:txBody>
      </p:sp>
      <p:sp>
        <p:nvSpPr>
          <p:cNvPr id="3" name="Subtitle 2">
            <a:extLst>
              <a:ext uri="{FF2B5EF4-FFF2-40B4-BE49-F238E27FC236}">
                <a16:creationId xmlns:a16="http://schemas.microsoft.com/office/drawing/2014/main" id="{60CAC870-7CC4-22B7-3408-182D02C5183E}"/>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086942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50994-31D9-D12B-68B1-2F7EB76564B4}"/>
              </a:ext>
            </a:extLst>
          </p:cNvPr>
          <p:cNvSpPr>
            <a:spLocks noGrp="1"/>
          </p:cNvSpPr>
          <p:nvPr>
            <p:ph type="title"/>
          </p:nvPr>
        </p:nvSpPr>
        <p:spPr>
          <a:xfrm>
            <a:off x="838200" y="365125"/>
            <a:ext cx="10515600" cy="575779"/>
          </a:xfrm>
        </p:spPr>
        <p:txBody>
          <a:bodyPr>
            <a:normAutofit fontScale="90000"/>
          </a:bodyPr>
          <a:lstStyle/>
          <a:p>
            <a:r>
              <a:rPr lang="en-US" dirty="0">
                <a:solidFill>
                  <a:srgbClr val="FF0000"/>
                </a:solidFill>
              </a:rPr>
              <a:t>Design Model</a:t>
            </a:r>
            <a:endParaRPr lang="en-IN" dirty="0">
              <a:solidFill>
                <a:srgbClr val="FF0000"/>
              </a:solidFill>
            </a:endParaRPr>
          </a:p>
        </p:txBody>
      </p:sp>
      <p:sp>
        <p:nvSpPr>
          <p:cNvPr id="3" name="Content Placeholder 2">
            <a:extLst>
              <a:ext uri="{FF2B5EF4-FFF2-40B4-BE49-F238E27FC236}">
                <a16:creationId xmlns:a16="http://schemas.microsoft.com/office/drawing/2014/main" id="{32E955D4-EFD9-FB53-4D53-A94AA705991B}"/>
              </a:ext>
            </a:extLst>
          </p:cNvPr>
          <p:cNvSpPr>
            <a:spLocks noGrp="1"/>
          </p:cNvSpPr>
          <p:nvPr>
            <p:ph idx="1"/>
          </p:nvPr>
        </p:nvSpPr>
        <p:spPr>
          <a:xfrm>
            <a:off x="838200" y="940904"/>
            <a:ext cx="10515600" cy="5236059"/>
          </a:xfrm>
        </p:spPr>
        <p:txBody>
          <a:bodyPr/>
          <a:lstStyle/>
          <a:p>
            <a:r>
              <a:rPr lang="en-US" dirty="0"/>
              <a:t>Design modeling in software engineering represents the features of the software that helps engineer to develop it effectively, the architecture, the user interface, and the component level detail.</a:t>
            </a:r>
          </a:p>
          <a:p>
            <a:r>
              <a:rPr lang="en-US" dirty="0"/>
              <a:t> Design modeling provides a variety of different views of the system like architecture plan for home or building. </a:t>
            </a:r>
          </a:p>
          <a:p>
            <a:r>
              <a:rPr lang="en-US" dirty="0"/>
              <a:t>Different methods like data-driven, pattern-driven, or object-oriented methods are used for constructing the design model. All these methods use set of design principles for designing a model.</a:t>
            </a:r>
          </a:p>
          <a:p>
            <a:pPr marL="0" indent="0">
              <a:buNone/>
            </a:pPr>
            <a:endParaRPr lang="en-IN" dirty="0"/>
          </a:p>
        </p:txBody>
      </p:sp>
    </p:spTree>
    <p:extLst>
      <p:ext uri="{BB962C8B-B14F-4D97-AF65-F5344CB8AC3E}">
        <p14:creationId xmlns:p14="http://schemas.microsoft.com/office/powerpoint/2010/main" val="650359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C3EB121-EE24-2D3C-E81C-E5D579CA5C34}"/>
              </a:ext>
            </a:extLst>
          </p:cNvPr>
          <p:cNvPicPr>
            <a:picLocks noGrp="1" noChangeAspect="1"/>
          </p:cNvPicPr>
          <p:nvPr>
            <p:ph idx="1"/>
          </p:nvPr>
        </p:nvPicPr>
        <p:blipFill>
          <a:blip r:embed="rId2"/>
          <a:stretch>
            <a:fillRect/>
          </a:stretch>
        </p:blipFill>
        <p:spPr>
          <a:xfrm>
            <a:off x="1431235" y="715618"/>
            <a:ext cx="9528313" cy="5512904"/>
          </a:xfrm>
        </p:spPr>
      </p:pic>
    </p:spTree>
    <p:extLst>
      <p:ext uri="{BB962C8B-B14F-4D97-AF65-F5344CB8AC3E}">
        <p14:creationId xmlns:p14="http://schemas.microsoft.com/office/powerpoint/2010/main" val="1788386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AC26F4C-2E8A-A68B-9ECE-0D56A7F99CD3}"/>
              </a:ext>
            </a:extLst>
          </p:cNvPr>
          <p:cNvPicPr>
            <a:picLocks noGrp="1" noChangeAspect="1"/>
          </p:cNvPicPr>
          <p:nvPr>
            <p:ph idx="1"/>
          </p:nvPr>
        </p:nvPicPr>
        <p:blipFill>
          <a:blip r:embed="rId2"/>
          <a:stretch>
            <a:fillRect/>
          </a:stretch>
        </p:blipFill>
        <p:spPr>
          <a:xfrm>
            <a:off x="795130" y="477078"/>
            <a:ext cx="10827027" cy="5699885"/>
          </a:xfrm>
        </p:spPr>
      </p:pic>
    </p:spTree>
    <p:extLst>
      <p:ext uri="{BB962C8B-B14F-4D97-AF65-F5344CB8AC3E}">
        <p14:creationId xmlns:p14="http://schemas.microsoft.com/office/powerpoint/2010/main" val="4079724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EFC558-D478-FB51-9203-8CC7C16745EA}"/>
              </a:ext>
            </a:extLst>
          </p:cNvPr>
          <p:cNvPicPr>
            <a:picLocks noGrp="1" noChangeAspect="1"/>
          </p:cNvPicPr>
          <p:nvPr>
            <p:ph idx="1"/>
          </p:nvPr>
        </p:nvPicPr>
        <p:blipFill>
          <a:blip r:embed="rId2"/>
          <a:stretch>
            <a:fillRect/>
          </a:stretch>
        </p:blipFill>
        <p:spPr>
          <a:xfrm>
            <a:off x="1470991" y="795130"/>
            <a:ext cx="9289774" cy="5274746"/>
          </a:xfrm>
        </p:spPr>
      </p:pic>
    </p:spTree>
    <p:extLst>
      <p:ext uri="{BB962C8B-B14F-4D97-AF65-F5344CB8AC3E}">
        <p14:creationId xmlns:p14="http://schemas.microsoft.com/office/powerpoint/2010/main" val="2938726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4E1BCC-0421-F461-EFF1-616463FDE95F}"/>
              </a:ext>
            </a:extLst>
          </p:cNvPr>
          <p:cNvPicPr>
            <a:picLocks noGrp="1" noChangeAspect="1"/>
          </p:cNvPicPr>
          <p:nvPr>
            <p:ph idx="1"/>
          </p:nvPr>
        </p:nvPicPr>
        <p:blipFill>
          <a:blip r:embed="rId2"/>
          <a:stretch>
            <a:fillRect/>
          </a:stretch>
        </p:blipFill>
        <p:spPr>
          <a:xfrm>
            <a:off x="1978779" y="874643"/>
            <a:ext cx="9047030" cy="5302320"/>
          </a:xfrm>
        </p:spPr>
      </p:pic>
    </p:spTree>
    <p:extLst>
      <p:ext uri="{BB962C8B-B14F-4D97-AF65-F5344CB8AC3E}">
        <p14:creationId xmlns:p14="http://schemas.microsoft.com/office/powerpoint/2010/main" val="2057388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B98DCE-93AD-FC5D-0637-AE8AEDBA559D}"/>
              </a:ext>
            </a:extLst>
          </p:cNvPr>
          <p:cNvPicPr>
            <a:picLocks noGrp="1" noChangeAspect="1"/>
          </p:cNvPicPr>
          <p:nvPr>
            <p:ph idx="1"/>
          </p:nvPr>
        </p:nvPicPr>
        <p:blipFill>
          <a:blip r:embed="rId2"/>
          <a:stretch>
            <a:fillRect/>
          </a:stretch>
        </p:blipFill>
        <p:spPr>
          <a:xfrm>
            <a:off x="1907721" y="940904"/>
            <a:ext cx="8376557" cy="5102087"/>
          </a:xfrm>
        </p:spPr>
      </p:pic>
    </p:spTree>
    <p:extLst>
      <p:ext uri="{BB962C8B-B14F-4D97-AF65-F5344CB8AC3E}">
        <p14:creationId xmlns:p14="http://schemas.microsoft.com/office/powerpoint/2010/main" val="3303374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B0418A3-BF84-64F6-EC4F-45355CD4D9AC}"/>
              </a:ext>
            </a:extLst>
          </p:cNvPr>
          <p:cNvSpPr>
            <a:spLocks noGrp="1"/>
          </p:cNvSpPr>
          <p:nvPr>
            <p:ph type="ftr" sz="quarter" idx="10"/>
          </p:nvPr>
        </p:nvSpPr>
        <p:spPr>
          <a:xfrm>
            <a:off x="838200" y="6356350"/>
            <a:ext cx="195470" cy="365125"/>
          </a:xfrm>
        </p:spPr>
        <p:txBody>
          <a:bodyPr/>
          <a:lstStyle/>
          <a:p>
            <a:pPr>
              <a:defRPr/>
            </a:pPr>
            <a:endParaRPr lang="en-US" dirty="0"/>
          </a:p>
        </p:txBody>
      </p:sp>
      <p:sp>
        <p:nvSpPr>
          <p:cNvPr id="33796" name="Rectangle 2">
            <a:extLst>
              <a:ext uri="{FF2B5EF4-FFF2-40B4-BE49-F238E27FC236}">
                <a16:creationId xmlns:a16="http://schemas.microsoft.com/office/drawing/2014/main" id="{CEF06CB8-790E-BBD3-5F63-F005F2E54586}"/>
              </a:ext>
            </a:extLst>
          </p:cNvPr>
          <p:cNvSpPr>
            <a:spLocks noGrp="1" noChangeArrowheads="1"/>
          </p:cNvSpPr>
          <p:nvPr>
            <p:ph type="title"/>
          </p:nvPr>
        </p:nvSpPr>
        <p:spPr>
          <a:xfrm>
            <a:off x="2738439" y="136526"/>
            <a:ext cx="6715125" cy="870640"/>
          </a:xfrm>
        </p:spPr>
        <p:txBody>
          <a:bodyPr>
            <a:normAutofit/>
          </a:bodyPr>
          <a:lstStyle/>
          <a:p>
            <a:pPr eaLnBrk="1" hangingPunct="1"/>
            <a:r>
              <a:rPr lang="en-US" altLang="en-US" b="1" dirty="0">
                <a:solidFill>
                  <a:schemeClr val="accent2">
                    <a:lumMod val="75000"/>
                  </a:schemeClr>
                </a:solidFill>
              </a:rPr>
              <a:t>Design Model Elements</a:t>
            </a:r>
          </a:p>
        </p:txBody>
      </p:sp>
      <p:sp>
        <p:nvSpPr>
          <p:cNvPr id="33797" name="Rectangle 3">
            <a:extLst>
              <a:ext uri="{FF2B5EF4-FFF2-40B4-BE49-F238E27FC236}">
                <a16:creationId xmlns:a16="http://schemas.microsoft.com/office/drawing/2014/main" id="{5F540C9F-66F5-7F4B-78A3-FDC63419952D}"/>
              </a:ext>
            </a:extLst>
          </p:cNvPr>
          <p:cNvSpPr>
            <a:spLocks noGrp="1" noChangeArrowheads="1"/>
          </p:cNvSpPr>
          <p:nvPr>
            <p:ph type="body" idx="1"/>
          </p:nvPr>
        </p:nvSpPr>
        <p:spPr>
          <a:xfrm>
            <a:off x="1431235" y="1007166"/>
            <a:ext cx="9382539" cy="5234608"/>
          </a:xfrm>
        </p:spPr>
        <p:txBody>
          <a:bodyPr>
            <a:noAutofit/>
          </a:bodyPr>
          <a:lstStyle/>
          <a:p>
            <a:pPr eaLnBrk="1" hangingPunct="1">
              <a:lnSpc>
                <a:spcPct val="90000"/>
              </a:lnSpc>
            </a:pPr>
            <a:r>
              <a:rPr lang="en-US" altLang="en-US" sz="2000" dirty="0">
                <a:solidFill>
                  <a:srgbClr val="FF0000"/>
                </a:solidFill>
              </a:rPr>
              <a:t>Data elements</a:t>
            </a:r>
          </a:p>
          <a:p>
            <a:pPr lvl="1" eaLnBrk="1" hangingPunct="1">
              <a:lnSpc>
                <a:spcPct val="90000"/>
              </a:lnSpc>
            </a:pPr>
            <a:r>
              <a:rPr lang="en-US" altLang="en-US" sz="2000" dirty="0"/>
              <a:t>Data model --&gt; data structures</a:t>
            </a:r>
          </a:p>
          <a:p>
            <a:pPr lvl="1" eaLnBrk="1" hangingPunct="1">
              <a:lnSpc>
                <a:spcPct val="90000"/>
              </a:lnSpc>
            </a:pPr>
            <a:r>
              <a:rPr lang="en-US" altLang="en-US" sz="2000" dirty="0"/>
              <a:t>Data model --&gt; database architecture</a:t>
            </a:r>
          </a:p>
          <a:p>
            <a:pPr eaLnBrk="1" hangingPunct="1">
              <a:lnSpc>
                <a:spcPct val="90000"/>
              </a:lnSpc>
            </a:pPr>
            <a:r>
              <a:rPr lang="en-US" altLang="en-US" sz="2000" dirty="0">
                <a:solidFill>
                  <a:srgbClr val="FF0000"/>
                </a:solidFill>
              </a:rPr>
              <a:t>Architectural elements</a:t>
            </a:r>
          </a:p>
          <a:p>
            <a:pPr lvl="1" eaLnBrk="1" hangingPunct="1">
              <a:lnSpc>
                <a:spcPct val="90000"/>
              </a:lnSpc>
            </a:pPr>
            <a:r>
              <a:rPr lang="en-US" altLang="en-US" sz="2000" dirty="0"/>
              <a:t>Application domain</a:t>
            </a:r>
          </a:p>
          <a:p>
            <a:pPr lvl="1" eaLnBrk="1" hangingPunct="1">
              <a:lnSpc>
                <a:spcPct val="90000"/>
              </a:lnSpc>
            </a:pPr>
            <a:r>
              <a:rPr lang="en-US" altLang="en-US" sz="2000" dirty="0"/>
              <a:t>Analysis classes, their relationships, collaborations and behaviors are transformed into design realizations</a:t>
            </a:r>
          </a:p>
          <a:p>
            <a:pPr lvl="1" eaLnBrk="1" hangingPunct="1">
              <a:lnSpc>
                <a:spcPct val="90000"/>
              </a:lnSpc>
            </a:pPr>
            <a:r>
              <a:rPr lang="en-US" altLang="en-US" sz="2000" dirty="0"/>
              <a:t>Patterns and “styles” </a:t>
            </a:r>
          </a:p>
          <a:p>
            <a:pPr eaLnBrk="1" hangingPunct="1">
              <a:lnSpc>
                <a:spcPct val="90000"/>
              </a:lnSpc>
            </a:pPr>
            <a:r>
              <a:rPr lang="en-US" altLang="en-US" sz="2000" dirty="0">
                <a:solidFill>
                  <a:srgbClr val="FF0000"/>
                </a:solidFill>
              </a:rPr>
              <a:t>Interface elements</a:t>
            </a:r>
          </a:p>
          <a:p>
            <a:pPr lvl="1" eaLnBrk="1" hangingPunct="1">
              <a:lnSpc>
                <a:spcPct val="90000"/>
              </a:lnSpc>
            </a:pPr>
            <a:r>
              <a:rPr lang="en-US" altLang="en-US" sz="2000" dirty="0"/>
              <a:t>the user interface (UI) </a:t>
            </a:r>
          </a:p>
          <a:p>
            <a:pPr lvl="1" eaLnBrk="1" hangingPunct="1">
              <a:lnSpc>
                <a:spcPct val="90000"/>
              </a:lnSpc>
            </a:pPr>
            <a:r>
              <a:rPr lang="en-US" altLang="en-US" sz="2000" dirty="0"/>
              <a:t> external interfaces to other systems, devices, networks or other producers or consumers of information</a:t>
            </a:r>
          </a:p>
          <a:p>
            <a:pPr lvl="1" eaLnBrk="1" hangingPunct="1">
              <a:lnSpc>
                <a:spcPct val="90000"/>
              </a:lnSpc>
            </a:pPr>
            <a:r>
              <a:rPr lang="en-US" altLang="en-US" sz="2000" dirty="0"/>
              <a:t> internal interfaces between various design components</a:t>
            </a:r>
            <a:r>
              <a:rPr lang="en-US" altLang="en-US" sz="2000" b="1" dirty="0"/>
              <a:t>. </a:t>
            </a:r>
            <a:endParaRPr lang="en-US" altLang="en-US" sz="2000" dirty="0"/>
          </a:p>
          <a:p>
            <a:pPr eaLnBrk="1" hangingPunct="1">
              <a:lnSpc>
                <a:spcPct val="90000"/>
              </a:lnSpc>
            </a:pPr>
            <a:r>
              <a:rPr lang="en-US" altLang="en-US" sz="2000" dirty="0">
                <a:solidFill>
                  <a:srgbClr val="FF0000"/>
                </a:solidFill>
              </a:rPr>
              <a:t>Component elements</a:t>
            </a:r>
          </a:p>
          <a:p>
            <a:pPr eaLnBrk="1" hangingPunct="1">
              <a:lnSpc>
                <a:spcPct val="90000"/>
              </a:lnSpc>
            </a:pPr>
            <a:r>
              <a:rPr lang="en-US" altLang="en-US" sz="2000" dirty="0">
                <a:solidFill>
                  <a:srgbClr val="FF0000"/>
                </a:solidFill>
              </a:rPr>
              <a:t>Deployment elements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75F1A-4E6A-BE6C-0B85-B01482E214C9}"/>
              </a:ext>
            </a:extLst>
          </p:cNvPr>
          <p:cNvSpPr>
            <a:spLocks noGrp="1"/>
          </p:cNvSpPr>
          <p:nvPr>
            <p:ph type="title"/>
          </p:nvPr>
        </p:nvSpPr>
        <p:spPr>
          <a:xfrm>
            <a:off x="838200" y="365126"/>
            <a:ext cx="10515600" cy="315912"/>
          </a:xfrm>
        </p:spPr>
        <p:txBody>
          <a:bodyPr>
            <a:normAutofit fontScale="90000"/>
          </a:bodyPr>
          <a:lstStyle/>
          <a:p>
            <a:endParaRPr lang="en-IN" dirty="0"/>
          </a:p>
        </p:txBody>
      </p:sp>
      <p:pic>
        <p:nvPicPr>
          <p:cNvPr id="4" name="Content Placeholder 3">
            <a:extLst>
              <a:ext uri="{FF2B5EF4-FFF2-40B4-BE49-F238E27FC236}">
                <a16:creationId xmlns:a16="http://schemas.microsoft.com/office/drawing/2014/main" id="{6D037E5F-79F4-5559-9AE0-9B2500E44826}"/>
              </a:ext>
            </a:extLst>
          </p:cNvPr>
          <p:cNvPicPr>
            <a:picLocks noGrp="1" noChangeAspect="1"/>
          </p:cNvPicPr>
          <p:nvPr>
            <p:ph idx="1"/>
          </p:nvPr>
        </p:nvPicPr>
        <p:blipFill>
          <a:blip r:embed="rId2"/>
          <a:stretch>
            <a:fillRect/>
          </a:stretch>
        </p:blipFill>
        <p:spPr>
          <a:xfrm>
            <a:off x="838200" y="1099930"/>
            <a:ext cx="10956235" cy="5077033"/>
          </a:xfrm>
          <a:prstGeom prst="rect">
            <a:avLst/>
          </a:prstGeom>
        </p:spPr>
      </p:pic>
    </p:spTree>
    <p:extLst>
      <p:ext uri="{BB962C8B-B14F-4D97-AF65-F5344CB8AC3E}">
        <p14:creationId xmlns:p14="http://schemas.microsoft.com/office/powerpoint/2010/main" val="3811617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a:extLst>
              <a:ext uri="{FF2B5EF4-FFF2-40B4-BE49-F238E27FC236}">
                <a16:creationId xmlns:a16="http://schemas.microsoft.com/office/drawing/2014/main" id="{E9227443-4FB5-A07E-61E6-FE395A4909E0}"/>
              </a:ext>
            </a:extLst>
          </p:cNvPr>
          <p:cNvSpPr>
            <a:spLocks noGrp="1" noChangeArrowheads="1"/>
          </p:cNvSpPr>
          <p:nvPr>
            <p:ph type="title"/>
          </p:nvPr>
        </p:nvSpPr>
        <p:spPr>
          <a:xfrm>
            <a:off x="1272209" y="1143001"/>
            <a:ext cx="8557591" cy="581025"/>
          </a:xfrm>
          <a:noFill/>
        </p:spPr>
        <p:txBody>
          <a:bodyPr vert="horz" lIns="90487" tIns="44450" rIns="90487" bIns="44450" rtlCol="0" anchor="ctr">
            <a:normAutofit fontScale="90000"/>
          </a:bodyPr>
          <a:lstStyle/>
          <a:p>
            <a:r>
              <a:rPr lang="en-US" altLang="en-US" b="1" dirty="0">
                <a:solidFill>
                  <a:schemeClr val="accent2">
                    <a:lumMod val="75000"/>
                  </a:schemeClr>
                </a:solidFill>
              </a:rPr>
              <a:t>Data Modeling</a:t>
            </a:r>
          </a:p>
        </p:txBody>
      </p:sp>
      <p:sp>
        <p:nvSpPr>
          <p:cNvPr id="34821" name="Rectangle 3">
            <a:extLst>
              <a:ext uri="{FF2B5EF4-FFF2-40B4-BE49-F238E27FC236}">
                <a16:creationId xmlns:a16="http://schemas.microsoft.com/office/drawing/2014/main" id="{6767FCAD-FCE7-5397-CECA-70F599FFAB79}"/>
              </a:ext>
            </a:extLst>
          </p:cNvPr>
          <p:cNvSpPr>
            <a:spLocks noGrp="1" noChangeArrowheads="1"/>
          </p:cNvSpPr>
          <p:nvPr>
            <p:ph type="body" idx="1"/>
          </p:nvPr>
        </p:nvSpPr>
        <p:spPr>
          <a:xfrm>
            <a:off x="980661" y="1981201"/>
            <a:ext cx="9912626" cy="3000375"/>
          </a:xfrm>
          <a:noFill/>
        </p:spPr>
        <p:txBody>
          <a:bodyPr vert="horz" lIns="90487" tIns="44450" rIns="90487" bIns="44450" rtlCol="0">
            <a:normAutofit/>
          </a:bodyPr>
          <a:lstStyle/>
          <a:p>
            <a:r>
              <a:rPr lang="en-US" altLang="en-US" dirty="0"/>
              <a:t>examines data objects independently of processing</a:t>
            </a:r>
          </a:p>
          <a:p>
            <a:r>
              <a:rPr lang="en-US" altLang="en-US" dirty="0"/>
              <a:t>focuses attention on the data domain</a:t>
            </a:r>
          </a:p>
          <a:p>
            <a:r>
              <a:rPr lang="en-US" altLang="en-US" dirty="0"/>
              <a:t>creates a model at the customer’s level of abstraction</a:t>
            </a:r>
          </a:p>
          <a:p>
            <a:r>
              <a:rPr lang="en-US" altLang="en-US" dirty="0"/>
              <a:t>indicates how data objects relate to one another</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1026">
            <a:extLst>
              <a:ext uri="{FF2B5EF4-FFF2-40B4-BE49-F238E27FC236}">
                <a16:creationId xmlns:a16="http://schemas.microsoft.com/office/drawing/2014/main" id="{5E7C7633-F712-42FB-FBB0-E02248ABC28E}"/>
              </a:ext>
            </a:extLst>
          </p:cNvPr>
          <p:cNvSpPr>
            <a:spLocks noGrp="1" noChangeArrowheads="1"/>
          </p:cNvSpPr>
          <p:nvPr>
            <p:ph type="title"/>
          </p:nvPr>
        </p:nvSpPr>
        <p:spPr>
          <a:xfrm>
            <a:off x="530087" y="477079"/>
            <a:ext cx="10535478" cy="755373"/>
          </a:xfrm>
        </p:spPr>
        <p:txBody>
          <a:bodyPr>
            <a:normAutofit/>
          </a:bodyPr>
          <a:lstStyle/>
          <a:p>
            <a:pPr algn="ctr"/>
            <a:r>
              <a:rPr lang="en-US" altLang="en-US" b="1" dirty="0">
                <a:solidFill>
                  <a:schemeClr val="accent2">
                    <a:lumMod val="75000"/>
                  </a:schemeClr>
                </a:solidFill>
              </a:rPr>
              <a:t>What is a Data Object?</a:t>
            </a:r>
          </a:p>
        </p:txBody>
      </p:sp>
      <p:sp>
        <p:nvSpPr>
          <p:cNvPr id="35845" name="Rectangle 1027">
            <a:extLst>
              <a:ext uri="{FF2B5EF4-FFF2-40B4-BE49-F238E27FC236}">
                <a16:creationId xmlns:a16="http://schemas.microsoft.com/office/drawing/2014/main" id="{2D0C3ABC-A628-F51D-6D93-988B7EEF088B}"/>
              </a:ext>
            </a:extLst>
          </p:cNvPr>
          <p:cNvSpPr>
            <a:spLocks noGrp="1" noChangeArrowheads="1"/>
          </p:cNvSpPr>
          <p:nvPr>
            <p:ph type="body" idx="1"/>
          </p:nvPr>
        </p:nvSpPr>
        <p:spPr>
          <a:xfrm>
            <a:off x="530087" y="1232452"/>
            <a:ext cx="9756913" cy="4711148"/>
          </a:xfrm>
        </p:spPr>
        <p:txBody>
          <a:bodyPr>
            <a:noAutofit/>
          </a:bodyPr>
          <a:lstStyle/>
          <a:p>
            <a:pPr>
              <a:spcBef>
                <a:spcPts val="300"/>
              </a:spcBef>
            </a:pPr>
            <a:r>
              <a:rPr lang="en-US" altLang="en-US" sz="2200" dirty="0">
                <a:latin typeface="Palatino" pitchFamily="-128" charset="0"/>
              </a:rPr>
              <a:t>a representation of almost any composite information that must be understood by software. </a:t>
            </a:r>
          </a:p>
          <a:p>
            <a:pPr lvl="1">
              <a:spcBef>
                <a:spcPts val="300"/>
              </a:spcBef>
            </a:pPr>
            <a:r>
              <a:rPr lang="en-US" altLang="en-US" sz="2200" i="1" dirty="0">
                <a:latin typeface="Palatino" pitchFamily="-128" charset="0"/>
              </a:rPr>
              <a:t>composite information—</a:t>
            </a:r>
            <a:r>
              <a:rPr lang="en-US" altLang="en-US" sz="2200" dirty="0">
                <a:latin typeface="Palatino" pitchFamily="-128" charset="0"/>
              </a:rPr>
              <a:t>something that has a number of different properties or attributes	</a:t>
            </a:r>
          </a:p>
          <a:p>
            <a:pPr>
              <a:spcBef>
                <a:spcPts val="300"/>
              </a:spcBef>
            </a:pPr>
            <a:r>
              <a:rPr lang="en-US" altLang="en-US" sz="2200" dirty="0">
                <a:latin typeface="Palatino" pitchFamily="-128" charset="0"/>
              </a:rPr>
              <a:t>can be an </a:t>
            </a:r>
            <a:r>
              <a:rPr lang="en-US" altLang="en-US" sz="2200" dirty="0">
                <a:solidFill>
                  <a:schemeClr val="folHlink"/>
                </a:solidFill>
                <a:latin typeface="Palatino" pitchFamily="-128" charset="0"/>
              </a:rPr>
              <a:t>external entity</a:t>
            </a:r>
            <a:r>
              <a:rPr lang="en-US" altLang="en-US" sz="2200" dirty="0">
                <a:latin typeface="Palatino" pitchFamily="-128" charset="0"/>
              </a:rPr>
              <a:t> (e.g., anything that produces or consumes information), </a:t>
            </a:r>
            <a:r>
              <a:rPr lang="en-US" altLang="en-US" sz="2200" dirty="0">
                <a:solidFill>
                  <a:schemeClr val="folHlink"/>
                </a:solidFill>
                <a:latin typeface="Palatino" pitchFamily="-128" charset="0"/>
              </a:rPr>
              <a:t>a thing</a:t>
            </a:r>
            <a:r>
              <a:rPr lang="en-US" altLang="en-US" sz="2200" dirty="0">
                <a:latin typeface="Palatino" pitchFamily="-128" charset="0"/>
              </a:rPr>
              <a:t> (e.g., a report or a display), </a:t>
            </a:r>
            <a:r>
              <a:rPr lang="en-US" altLang="en-US" sz="2200" dirty="0">
                <a:solidFill>
                  <a:schemeClr val="folHlink"/>
                </a:solidFill>
                <a:latin typeface="Palatino" pitchFamily="-128" charset="0"/>
              </a:rPr>
              <a:t>an occurrence</a:t>
            </a:r>
            <a:r>
              <a:rPr lang="en-US" altLang="en-US" sz="2200" dirty="0">
                <a:latin typeface="Palatino" pitchFamily="-128" charset="0"/>
              </a:rPr>
              <a:t> (e.g., a telephone call) </a:t>
            </a:r>
            <a:r>
              <a:rPr lang="en-US" altLang="en-US" sz="2200" dirty="0">
                <a:solidFill>
                  <a:schemeClr val="folHlink"/>
                </a:solidFill>
                <a:latin typeface="Palatino" pitchFamily="-128" charset="0"/>
              </a:rPr>
              <a:t>or event</a:t>
            </a:r>
            <a:r>
              <a:rPr lang="en-US" altLang="en-US" sz="2200" dirty="0">
                <a:latin typeface="Palatino" pitchFamily="-128" charset="0"/>
              </a:rPr>
              <a:t> (e.g., an alarm),</a:t>
            </a:r>
            <a:r>
              <a:rPr lang="en-US" altLang="en-US" sz="2200" dirty="0">
                <a:solidFill>
                  <a:schemeClr val="folHlink"/>
                </a:solidFill>
                <a:latin typeface="Palatino" pitchFamily="-128" charset="0"/>
              </a:rPr>
              <a:t> a role</a:t>
            </a:r>
            <a:r>
              <a:rPr lang="en-US" altLang="en-US" sz="2200" dirty="0">
                <a:latin typeface="Palatino" pitchFamily="-128" charset="0"/>
              </a:rPr>
              <a:t> (e.g., salesperson), </a:t>
            </a:r>
            <a:r>
              <a:rPr lang="en-US" altLang="en-US" sz="2200" dirty="0">
                <a:solidFill>
                  <a:schemeClr val="folHlink"/>
                </a:solidFill>
                <a:latin typeface="Palatino" pitchFamily="-128" charset="0"/>
              </a:rPr>
              <a:t>an organizational unit</a:t>
            </a:r>
            <a:r>
              <a:rPr lang="en-US" altLang="en-US" sz="2200" dirty="0">
                <a:latin typeface="Palatino" pitchFamily="-128" charset="0"/>
              </a:rPr>
              <a:t> (e.g., accounting department), </a:t>
            </a:r>
            <a:r>
              <a:rPr lang="en-US" altLang="en-US" sz="2200" dirty="0">
                <a:solidFill>
                  <a:schemeClr val="folHlink"/>
                </a:solidFill>
                <a:latin typeface="Palatino" pitchFamily="-128" charset="0"/>
              </a:rPr>
              <a:t>a place</a:t>
            </a:r>
            <a:r>
              <a:rPr lang="en-US" altLang="en-US" sz="2200" dirty="0">
                <a:latin typeface="Palatino" pitchFamily="-128" charset="0"/>
              </a:rPr>
              <a:t> (e.g., a warehouse), or </a:t>
            </a:r>
            <a:r>
              <a:rPr lang="en-US" altLang="en-US" sz="2200" dirty="0">
                <a:solidFill>
                  <a:schemeClr val="folHlink"/>
                </a:solidFill>
                <a:latin typeface="Palatino" pitchFamily="-128" charset="0"/>
              </a:rPr>
              <a:t>a structure</a:t>
            </a:r>
            <a:r>
              <a:rPr lang="en-US" altLang="en-US" sz="2200" dirty="0">
                <a:latin typeface="Palatino" pitchFamily="-128" charset="0"/>
              </a:rPr>
              <a:t> (e.g., a file). </a:t>
            </a:r>
          </a:p>
          <a:p>
            <a:pPr>
              <a:spcBef>
                <a:spcPts val="300"/>
              </a:spcBef>
            </a:pPr>
            <a:r>
              <a:rPr lang="en-US" altLang="en-US" sz="2200" dirty="0">
                <a:latin typeface="Palatino" pitchFamily="-128" charset="0"/>
              </a:rPr>
              <a:t>The description of the data object incorporates the data object and all of its attributes.</a:t>
            </a:r>
          </a:p>
          <a:p>
            <a:pPr>
              <a:spcBef>
                <a:spcPts val="600"/>
              </a:spcBef>
            </a:pPr>
            <a:r>
              <a:rPr lang="en-US" altLang="en-US" sz="2200" dirty="0">
                <a:latin typeface="Palatino" pitchFamily="-128" charset="0"/>
              </a:rPr>
              <a:t>A data object encapsulates data only—there is no reference within a data object to operations that act on the data.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04A04-E44B-59B3-4857-2DE3460F1717}"/>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A4C66ABE-B330-216B-64DA-28B7562319ED}"/>
              </a:ext>
            </a:extLst>
          </p:cNvPr>
          <p:cNvPicPr>
            <a:picLocks noChangeAspect="1"/>
          </p:cNvPicPr>
          <p:nvPr/>
        </p:nvPicPr>
        <p:blipFill>
          <a:blip r:embed="rId2"/>
          <a:stretch>
            <a:fillRect/>
          </a:stretch>
        </p:blipFill>
        <p:spPr>
          <a:xfrm>
            <a:off x="838200" y="1524000"/>
            <a:ext cx="10515600" cy="4558748"/>
          </a:xfrm>
          <a:prstGeom prst="rect">
            <a:avLst/>
          </a:prstGeom>
        </p:spPr>
      </p:pic>
    </p:spTree>
    <p:extLst>
      <p:ext uri="{BB962C8B-B14F-4D97-AF65-F5344CB8AC3E}">
        <p14:creationId xmlns:p14="http://schemas.microsoft.com/office/powerpoint/2010/main" val="3423081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5BB721DC-73F0-DBD2-87A7-C45195B62952}"/>
              </a:ext>
            </a:extLst>
          </p:cNvPr>
          <p:cNvSpPr>
            <a:spLocks noGrp="1"/>
          </p:cNvSpPr>
          <p:nvPr>
            <p:ph type="ftr" sz="quarter" idx="10"/>
          </p:nvPr>
        </p:nvSpPr>
        <p:spPr/>
        <p:txBody>
          <a:bodyPr/>
          <a:lstStyle/>
          <a:p>
            <a:pPr>
              <a:defRPr/>
            </a:pPr>
            <a:endParaRPr lang="en-US" dirty="0"/>
          </a:p>
        </p:txBody>
      </p:sp>
      <p:sp>
        <p:nvSpPr>
          <p:cNvPr id="36867" name="Slide Number Placeholder 4">
            <a:extLst>
              <a:ext uri="{FF2B5EF4-FFF2-40B4-BE49-F238E27FC236}">
                <a16:creationId xmlns:a16="http://schemas.microsoft.com/office/drawing/2014/main" id="{24272779-6C5B-2CD4-8527-F5BA35426B50}"/>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C8CCE646-BF98-4A0F-9BAE-8A93EADB1E51}" type="slidenum">
              <a:rPr lang="en-US" altLang="en-US" sz="1000"/>
              <a:pPr>
                <a:spcBef>
                  <a:spcPct val="0"/>
                </a:spcBef>
                <a:buClrTx/>
                <a:buSzTx/>
                <a:buFontTx/>
                <a:buNone/>
              </a:pPr>
              <a:t>30</a:t>
            </a:fld>
            <a:endParaRPr lang="en-US" altLang="en-US" sz="1000"/>
          </a:p>
        </p:txBody>
      </p:sp>
      <p:sp>
        <p:nvSpPr>
          <p:cNvPr id="36868" name="Rectangle 2">
            <a:extLst>
              <a:ext uri="{FF2B5EF4-FFF2-40B4-BE49-F238E27FC236}">
                <a16:creationId xmlns:a16="http://schemas.microsoft.com/office/drawing/2014/main" id="{C288DB01-81E5-3B12-ED5A-443CBD8632FE}"/>
              </a:ext>
            </a:extLst>
          </p:cNvPr>
          <p:cNvSpPr>
            <a:spLocks noGrp="1" noChangeArrowheads="1"/>
          </p:cNvSpPr>
          <p:nvPr>
            <p:ph type="title"/>
          </p:nvPr>
        </p:nvSpPr>
        <p:spPr>
          <a:xfrm>
            <a:off x="940904" y="1143001"/>
            <a:ext cx="10151166" cy="658813"/>
          </a:xfrm>
          <a:noFill/>
        </p:spPr>
        <p:txBody>
          <a:bodyPr vert="horz" lIns="90487" tIns="44450" rIns="90487" bIns="44450" rtlCol="0" anchor="ctr">
            <a:normAutofit fontScale="90000"/>
          </a:bodyPr>
          <a:lstStyle/>
          <a:p>
            <a:pPr algn="ctr"/>
            <a:r>
              <a:rPr lang="en-US" altLang="en-US" b="1" dirty="0">
                <a:solidFill>
                  <a:schemeClr val="accent2">
                    <a:lumMod val="75000"/>
                  </a:schemeClr>
                </a:solidFill>
              </a:rPr>
              <a:t>Data Objects and Attributes</a:t>
            </a:r>
          </a:p>
        </p:txBody>
      </p:sp>
      <p:sp>
        <p:nvSpPr>
          <p:cNvPr id="185347" name="Rectangle 3">
            <a:extLst>
              <a:ext uri="{FF2B5EF4-FFF2-40B4-BE49-F238E27FC236}">
                <a16:creationId xmlns:a16="http://schemas.microsoft.com/office/drawing/2014/main" id="{8F3E7774-399D-C42B-63FD-94D953560AB1}"/>
              </a:ext>
            </a:extLst>
          </p:cNvPr>
          <p:cNvSpPr>
            <a:spLocks noChangeArrowheads="1"/>
          </p:cNvSpPr>
          <p:nvPr/>
        </p:nvSpPr>
        <p:spPr bwMode="auto">
          <a:xfrm>
            <a:off x="838201" y="1981200"/>
            <a:ext cx="9723782" cy="643766"/>
          </a:xfrm>
          <a:prstGeom prst="rect">
            <a:avLst/>
          </a:prstGeom>
          <a:noFill/>
          <a:ln>
            <a:noFill/>
          </a:ln>
          <a:effectLst/>
        </p:spPr>
        <p:txBody>
          <a:bodyPr wrap="square" lIns="90487" tIns="44450" rIns="90487" bIns="44450">
            <a:spAutoFit/>
          </a:bodyPr>
          <a:lstStyle/>
          <a:p>
            <a:pPr>
              <a:spcBef>
                <a:spcPct val="50000"/>
              </a:spcBef>
              <a:defRPr/>
            </a:pPr>
            <a:r>
              <a:rPr lang="en-US" dirty="0">
                <a:effectLst>
                  <a:outerShdw blurRad="38100" dist="38100" dir="2700000" algn="tl">
                    <a:srgbClr val="FFFFFF"/>
                  </a:outerShdw>
                </a:effectLst>
                <a:latin typeface="Palatino" pitchFamily="-128" charset="0"/>
                <a:ea typeface="ＭＳ Ｐゴシック" pitchFamily="-128" charset="-128"/>
              </a:rPr>
              <a:t>A data object contains a set of attributes that act as an aspect, quality, characteristic, or descriptor of the object</a:t>
            </a:r>
          </a:p>
        </p:txBody>
      </p:sp>
      <p:sp>
        <p:nvSpPr>
          <p:cNvPr id="36870" name="Rectangle 4">
            <a:extLst>
              <a:ext uri="{FF2B5EF4-FFF2-40B4-BE49-F238E27FC236}">
                <a16:creationId xmlns:a16="http://schemas.microsoft.com/office/drawing/2014/main" id="{BA43C77D-D8CE-B970-9220-9A6B8D7D03D9}"/>
              </a:ext>
            </a:extLst>
          </p:cNvPr>
          <p:cNvSpPr>
            <a:spLocks noChangeArrowheads="1"/>
          </p:cNvSpPr>
          <p:nvPr/>
        </p:nvSpPr>
        <p:spPr bwMode="auto">
          <a:xfrm>
            <a:off x="4672013" y="3306764"/>
            <a:ext cx="2984500" cy="2332037"/>
          </a:xfrm>
          <a:prstGeom prst="rect">
            <a:avLst/>
          </a:prstGeom>
          <a:solidFill>
            <a:schemeClr val="accent2"/>
          </a:solidFill>
          <a:ln>
            <a:noFill/>
          </a:ln>
          <a:effectLst>
            <a:outerShdw dist="107763" dir="2700000" algn="ctr" rotWithShape="0">
              <a:schemeClr val="bg2"/>
            </a:outerShdw>
          </a:effectLst>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6871" name="Rectangle 5">
            <a:extLst>
              <a:ext uri="{FF2B5EF4-FFF2-40B4-BE49-F238E27FC236}">
                <a16:creationId xmlns:a16="http://schemas.microsoft.com/office/drawing/2014/main" id="{980F9096-D3BE-0894-7A40-897FAF3E107D}"/>
              </a:ext>
            </a:extLst>
          </p:cNvPr>
          <p:cNvSpPr>
            <a:spLocks noChangeArrowheads="1"/>
          </p:cNvSpPr>
          <p:nvPr/>
        </p:nvSpPr>
        <p:spPr bwMode="auto">
          <a:xfrm>
            <a:off x="4721225" y="3290888"/>
            <a:ext cx="2915862" cy="2214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7" tIns="44450" rIns="90487" bIns="44450">
            <a:spAutoFit/>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r>
              <a:rPr lang="en-US" altLang="en-US" b="1">
                <a:solidFill>
                  <a:schemeClr val="folHlink"/>
                </a:solidFill>
                <a:latin typeface="Arial" panose="020B0604020202020204" pitchFamily="34" charset="0"/>
              </a:rPr>
              <a:t>object: automobile</a:t>
            </a:r>
          </a:p>
          <a:p>
            <a:pPr>
              <a:spcBef>
                <a:spcPct val="0"/>
              </a:spcBef>
              <a:buClrTx/>
              <a:buSzTx/>
              <a:buFontTx/>
              <a:buNone/>
            </a:pPr>
            <a:r>
              <a:rPr lang="en-US" altLang="en-US" b="1">
                <a:solidFill>
                  <a:schemeClr val="folHlink"/>
                </a:solidFill>
                <a:latin typeface="Arial" panose="020B0604020202020204" pitchFamily="34" charset="0"/>
              </a:rPr>
              <a:t>attributes:</a:t>
            </a:r>
          </a:p>
          <a:p>
            <a:pPr>
              <a:lnSpc>
                <a:spcPct val="75000"/>
              </a:lnSpc>
              <a:spcBef>
                <a:spcPct val="0"/>
              </a:spcBef>
              <a:buClrTx/>
              <a:buSzTx/>
              <a:buFontTx/>
              <a:buNone/>
            </a:pPr>
            <a:r>
              <a:rPr lang="en-US" altLang="en-US" b="1">
                <a:solidFill>
                  <a:schemeClr val="folHlink"/>
                </a:solidFill>
                <a:latin typeface="Arial" panose="020B0604020202020204" pitchFamily="34" charset="0"/>
              </a:rPr>
              <a:t>   make</a:t>
            </a:r>
          </a:p>
          <a:p>
            <a:pPr>
              <a:lnSpc>
                <a:spcPct val="75000"/>
              </a:lnSpc>
              <a:spcBef>
                <a:spcPct val="0"/>
              </a:spcBef>
              <a:buClrTx/>
              <a:buSzTx/>
              <a:buFontTx/>
              <a:buNone/>
            </a:pPr>
            <a:r>
              <a:rPr lang="en-US" altLang="en-US" b="1">
                <a:solidFill>
                  <a:schemeClr val="folHlink"/>
                </a:solidFill>
                <a:latin typeface="Arial" panose="020B0604020202020204" pitchFamily="34" charset="0"/>
              </a:rPr>
              <a:t>   model</a:t>
            </a:r>
          </a:p>
          <a:p>
            <a:pPr>
              <a:lnSpc>
                <a:spcPct val="75000"/>
              </a:lnSpc>
              <a:spcBef>
                <a:spcPct val="0"/>
              </a:spcBef>
              <a:buClrTx/>
              <a:buSzTx/>
              <a:buFontTx/>
              <a:buNone/>
            </a:pPr>
            <a:r>
              <a:rPr lang="en-US" altLang="en-US" b="1">
                <a:solidFill>
                  <a:schemeClr val="folHlink"/>
                </a:solidFill>
                <a:latin typeface="Arial" panose="020B0604020202020204" pitchFamily="34" charset="0"/>
              </a:rPr>
              <a:t>   body type</a:t>
            </a:r>
          </a:p>
          <a:p>
            <a:pPr>
              <a:lnSpc>
                <a:spcPct val="75000"/>
              </a:lnSpc>
              <a:spcBef>
                <a:spcPct val="0"/>
              </a:spcBef>
              <a:buClrTx/>
              <a:buSzTx/>
              <a:buFontTx/>
              <a:buNone/>
            </a:pPr>
            <a:r>
              <a:rPr lang="en-US" altLang="en-US" b="1">
                <a:solidFill>
                  <a:schemeClr val="folHlink"/>
                </a:solidFill>
                <a:latin typeface="Arial" panose="020B0604020202020204" pitchFamily="34" charset="0"/>
              </a:rPr>
              <a:t>   price</a:t>
            </a:r>
          </a:p>
          <a:p>
            <a:pPr>
              <a:lnSpc>
                <a:spcPct val="75000"/>
              </a:lnSpc>
              <a:spcBef>
                <a:spcPct val="0"/>
              </a:spcBef>
              <a:buClrTx/>
              <a:buSzTx/>
              <a:buFontTx/>
              <a:buNone/>
            </a:pPr>
            <a:r>
              <a:rPr lang="en-US" altLang="en-US" b="1">
                <a:solidFill>
                  <a:schemeClr val="folHlink"/>
                </a:solidFill>
                <a:latin typeface="Arial" panose="020B0604020202020204" pitchFamily="34" charset="0"/>
              </a:rPr>
              <a:t>   options code</a:t>
            </a:r>
          </a:p>
        </p:txBody>
      </p:sp>
      <p:sp>
        <p:nvSpPr>
          <p:cNvPr id="36872" name="Line 6">
            <a:extLst>
              <a:ext uri="{FF2B5EF4-FFF2-40B4-BE49-F238E27FC236}">
                <a16:creationId xmlns:a16="http://schemas.microsoft.com/office/drawing/2014/main" id="{E4C947D8-90A7-F07D-F781-95FD8CFAA5D2}"/>
              </a:ext>
            </a:extLst>
          </p:cNvPr>
          <p:cNvSpPr>
            <a:spLocks noChangeShapeType="1"/>
          </p:cNvSpPr>
          <p:nvPr/>
        </p:nvSpPr>
        <p:spPr bwMode="auto">
          <a:xfrm>
            <a:off x="4684713" y="3751263"/>
            <a:ext cx="29591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Slide Number Placeholder 4">
            <a:extLst>
              <a:ext uri="{FF2B5EF4-FFF2-40B4-BE49-F238E27FC236}">
                <a16:creationId xmlns:a16="http://schemas.microsoft.com/office/drawing/2014/main" id="{7DE3497F-A313-1CC2-4E2A-36B49EAAF7D2}"/>
              </a:ext>
            </a:extLst>
          </p:cNvPr>
          <p:cNvSpPr>
            <a:spLocks noGrp="1"/>
          </p:cNvSpPr>
          <p:nvPr>
            <p:ph type="sldNum" sz="quarter" idx="11"/>
          </p:nvPr>
        </p:nvSpPr>
        <p:spPr>
          <a:xfrm>
            <a:off x="5274364" y="6356350"/>
            <a:ext cx="1417983"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69C97159-7558-4AD4-ABEE-343C700A4B1E}" type="slidenum">
              <a:rPr lang="en-US" altLang="en-US" sz="1000"/>
              <a:pPr>
                <a:spcBef>
                  <a:spcPct val="0"/>
                </a:spcBef>
                <a:buClrTx/>
                <a:buSzTx/>
                <a:buFontTx/>
                <a:buNone/>
              </a:pPr>
              <a:t>31</a:t>
            </a:fld>
            <a:endParaRPr lang="en-US" altLang="en-US" sz="1000" dirty="0"/>
          </a:p>
        </p:txBody>
      </p:sp>
      <p:sp>
        <p:nvSpPr>
          <p:cNvPr id="37892" name="Rectangle 1026">
            <a:extLst>
              <a:ext uri="{FF2B5EF4-FFF2-40B4-BE49-F238E27FC236}">
                <a16:creationId xmlns:a16="http://schemas.microsoft.com/office/drawing/2014/main" id="{AC806BBD-67B2-B29D-4B09-6ECFBD8B4945}"/>
              </a:ext>
            </a:extLst>
          </p:cNvPr>
          <p:cNvSpPr>
            <a:spLocks noGrp="1" noChangeArrowheads="1"/>
          </p:cNvSpPr>
          <p:nvPr>
            <p:ph type="title"/>
          </p:nvPr>
        </p:nvSpPr>
        <p:spPr/>
        <p:txBody>
          <a:bodyPr/>
          <a:lstStyle/>
          <a:p>
            <a:r>
              <a:rPr lang="en-US" altLang="en-US" b="1" dirty="0">
                <a:solidFill>
                  <a:schemeClr val="accent2">
                    <a:lumMod val="75000"/>
                  </a:schemeClr>
                </a:solidFill>
              </a:rPr>
              <a:t>What is a Relationship?</a:t>
            </a:r>
          </a:p>
        </p:txBody>
      </p:sp>
      <p:sp>
        <p:nvSpPr>
          <p:cNvPr id="37893" name="Rectangle 1027">
            <a:extLst>
              <a:ext uri="{FF2B5EF4-FFF2-40B4-BE49-F238E27FC236}">
                <a16:creationId xmlns:a16="http://schemas.microsoft.com/office/drawing/2014/main" id="{27BC5F3C-3F22-A6A7-6A95-134CF33D404D}"/>
              </a:ext>
            </a:extLst>
          </p:cNvPr>
          <p:cNvSpPr>
            <a:spLocks noGrp="1" noChangeArrowheads="1"/>
          </p:cNvSpPr>
          <p:nvPr>
            <p:ph type="body" idx="1"/>
          </p:nvPr>
        </p:nvSpPr>
        <p:spPr/>
        <p:txBody>
          <a:bodyPr/>
          <a:lstStyle/>
          <a:p>
            <a:pPr>
              <a:lnSpc>
                <a:spcPct val="90000"/>
              </a:lnSpc>
            </a:pPr>
            <a:r>
              <a:rPr lang="en-US" altLang="en-US" dirty="0">
                <a:latin typeface="Arial" panose="020B0604020202020204" pitchFamily="34" charset="0"/>
              </a:rPr>
              <a:t>Data objects are connected to one another in different ways.</a:t>
            </a:r>
          </a:p>
          <a:p>
            <a:pPr lvl="1">
              <a:lnSpc>
                <a:spcPct val="90000"/>
              </a:lnSpc>
            </a:pPr>
            <a:r>
              <a:rPr lang="en-US" altLang="en-US" dirty="0">
                <a:latin typeface="Arial" panose="020B0604020202020204" pitchFamily="34" charset="0"/>
              </a:rPr>
              <a:t>A connection is established between </a:t>
            </a:r>
            <a:r>
              <a:rPr lang="en-US" altLang="en-US" b="1" dirty="0">
                <a:solidFill>
                  <a:schemeClr val="folHlink"/>
                </a:solidFill>
                <a:latin typeface="Arial" panose="020B0604020202020204" pitchFamily="34" charset="0"/>
              </a:rPr>
              <a:t>person</a:t>
            </a:r>
            <a:r>
              <a:rPr lang="en-US" altLang="en-US" dirty="0">
                <a:latin typeface="Arial" panose="020B0604020202020204" pitchFamily="34" charset="0"/>
              </a:rPr>
              <a:t> and</a:t>
            </a:r>
            <a:r>
              <a:rPr lang="en-US" altLang="en-US" b="1" dirty="0">
                <a:latin typeface="Arial" panose="020B0604020202020204" pitchFamily="34" charset="0"/>
              </a:rPr>
              <a:t> </a:t>
            </a:r>
            <a:r>
              <a:rPr lang="en-US" altLang="en-US" b="1" dirty="0">
                <a:solidFill>
                  <a:schemeClr val="folHlink"/>
                </a:solidFill>
                <a:latin typeface="Arial" panose="020B0604020202020204" pitchFamily="34" charset="0"/>
              </a:rPr>
              <a:t>car</a:t>
            </a:r>
            <a:r>
              <a:rPr lang="en-US" altLang="en-US" dirty="0">
                <a:latin typeface="Arial" panose="020B0604020202020204" pitchFamily="34" charset="0"/>
              </a:rPr>
              <a:t> because the two objects are related.</a:t>
            </a:r>
          </a:p>
          <a:p>
            <a:pPr lvl="2">
              <a:spcBef>
                <a:spcPts val="300"/>
              </a:spcBef>
            </a:pPr>
            <a:r>
              <a:rPr lang="en-US" altLang="en-US" dirty="0">
                <a:latin typeface="Arial" panose="020B0604020202020204" pitchFamily="34" charset="0"/>
              </a:rPr>
              <a:t>A person </a:t>
            </a:r>
            <a:r>
              <a:rPr lang="en-US" altLang="en-US" i="1" dirty="0">
                <a:latin typeface="Arial" panose="020B0604020202020204" pitchFamily="34" charset="0"/>
              </a:rPr>
              <a:t>owns</a:t>
            </a:r>
            <a:r>
              <a:rPr lang="en-US" altLang="en-US" dirty="0">
                <a:latin typeface="Arial" panose="020B0604020202020204" pitchFamily="34" charset="0"/>
              </a:rPr>
              <a:t> a car</a:t>
            </a:r>
          </a:p>
          <a:p>
            <a:pPr lvl="2">
              <a:spcBef>
                <a:spcPts val="600"/>
              </a:spcBef>
            </a:pPr>
            <a:r>
              <a:rPr lang="en-US" altLang="en-US" dirty="0">
                <a:latin typeface="Arial" panose="020B0604020202020204" pitchFamily="34" charset="0"/>
              </a:rPr>
              <a:t>A person </a:t>
            </a:r>
            <a:r>
              <a:rPr lang="en-US" altLang="en-US" i="1" dirty="0">
                <a:latin typeface="Arial" panose="020B0604020202020204" pitchFamily="34" charset="0"/>
              </a:rPr>
              <a:t>is insured</a:t>
            </a:r>
            <a:r>
              <a:rPr lang="en-US" altLang="en-US" dirty="0">
                <a:latin typeface="Arial" panose="020B0604020202020204" pitchFamily="34" charset="0"/>
              </a:rPr>
              <a:t> </a:t>
            </a:r>
            <a:r>
              <a:rPr lang="en-US" altLang="en-US" i="1" dirty="0">
                <a:latin typeface="Arial" panose="020B0604020202020204" pitchFamily="34" charset="0"/>
              </a:rPr>
              <a:t>to drive</a:t>
            </a:r>
            <a:r>
              <a:rPr lang="en-US" altLang="en-US" dirty="0">
                <a:latin typeface="Arial" panose="020B0604020202020204" pitchFamily="34" charset="0"/>
              </a:rPr>
              <a:t> a car </a:t>
            </a:r>
          </a:p>
          <a:p>
            <a:pPr>
              <a:spcBef>
                <a:spcPts val="600"/>
              </a:spcBef>
            </a:pPr>
            <a:r>
              <a:rPr lang="en-US" altLang="en-US" dirty="0">
                <a:latin typeface="Arial" panose="020B0604020202020204" pitchFamily="34" charset="0"/>
              </a:rPr>
              <a:t>The relationships </a:t>
            </a:r>
            <a:r>
              <a:rPr lang="en-US" altLang="en-US" i="1" dirty="0">
                <a:solidFill>
                  <a:schemeClr val="folHlink"/>
                </a:solidFill>
                <a:latin typeface="Arial" panose="020B0604020202020204" pitchFamily="34" charset="0"/>
              </a:rPr>
              <a:t>owns</a:t>
            </a:r>
            <a:r>
              <a:rPr lang="en-US" altLang="en-US" dirty="0">
                <a:latin typeface="Arial" panose="020B0604020202020204" pitchFamily="34" charset="0"/>
              </a:rPr>
              <a:t> and</a:t>
            </a:r>
            <a:r>
              <a:rPr lang="en-US" altLang="en-US" i="1" dirty="0">
                <a:latin typeface="Arial" panose="020B0604020202020204" pitchFamily="34" charset="0"/>
              </a:rPr>
              <a:t> </a:t>
            </a:r>
            <a:r>
              <a:rPr lang="en-US" altLang="en-US" i="1" dirty="0">
                <a:solidFill>
                  <a:schemeClr val="folHlink"/>
                </a:solidFill>
                <a:latin typeface="Arial" panose="020B0604020202020204" pitchFamily="34" charset="0"/>
              </a:rPr>
              <a:t>insured to drive</a:t>
            </a:r>
            <a:r>
              <a:rPr lang="en-US" altLang="en-US" dirty="0">
                <a:solidFill>
                  <a:schemeClr val="folHlink"/>
                </a:solidFill>
                <a:latin typeface="Arial" panose="020B0604020202020204" pitchFamily="34" charset="0"/>
              </a:rPr>
              <a:t> </a:t>
            </a:r>
            <a:r>
              <a:rPr lang="en-US" altLang="en-US" dirty="0">
                <a:latin typeface="Arial" panose="020B0604020202020204" pitchFamily="34" charset="0"/>
              </a:rPr>
              <a:t>define the relevant connections between </a:t>
            </a:r>
            <a:r>
              <a:rPr lang="en-US" altLang="en-US" b="1" dirty="0">
                <a:solidFill>
                  <a:schemeClr val="folHlink"/>
                </a:solidFill>
                <a:latin typeface="Arial" panose="020B0604020202020204" pitchFamily="34" charset="0"/>
              </a:rPr>
              <a:t>person</a:t>
            </a:r>
            <a:r>
              <a:rPr lang="en-US" altLang="en-US" dirty="0">
                <a:latin typeface="Arial" panose="020B0604020202020204" pitchFamily="34" charset="0"/>
              </a:rPr>
              <a:t> and </a:t>
            </a:r>
            <a:r>
              <a:rPr lang="en-US" altLang="en-US" b="1" dirty="0">
                <a:solidFill>
                  <a:schemeClr val="folHlink"/>
                </a:solidFill>
                <a:latin typeface="Arial" panose="020B0604020202020204" pitchFamily="34" charset="0"/>
              </a:rPr>
              <a:t>car</a:t>
            </a:r>
            <a:r>
              <a:rPr lang="en-US" altLang="en-US" b="1" dirty="0">
                <a:latin typeface="Arial" panose="020B0604020202020204" pitchFamily="34" charset="0"/>
              </a:rPr>
              <a:t>.</a:t>
            </a:r>
          </a:p>
          <a:p>
            <a:pPr>
              <a:spcBef>
                <a:spcPts val="600"/>
              </a:spcBef>
            </a:pPr>
            <a:r>
              <a:rPr lang="en-US" altLang="en-US" dirty="0">
                <a:latin typeface="Arial" panose="020B0604020202020204" pitchFamily="34" charset="0"/>
              </a:rPr>
              <a:t>Several instances of a relationship can exist</a:t>
            </a:r>
          </a:p>
          <a:p>
            <a:pPr>
              <a:lnSpc>
                <a:spcPct val="90000"/>
              </a:lnSpc>
            </a:pPr>
            <a:r>
              <a:rPr lang="en-US" altLang="en-US" dirty="0">
                <a:latin typeface="Arial" panose="020B0604020202020204" pitchFamily="34" charset="0"/>
              </a:rPr>
              <a:t>Objects can be related in many different ways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2">
            <a:extLst>
              <a:ext uri="{FF2B5EF4-FFF2-40B4-BE49-F238E27FC236}">
                <a16:creationId xmlns:a16="http://schemas.microsoft.com/office/drawing/2014/main" id="{7EC0D5EC-802C-59BE-9039-1217C56ADB63}"/>
              </a:ext>
            </a:extLst>
          </p:cNvPr>
          <p:cNvSpPr>
            <a:spLocks noGrp="1" noChangeArrowheads="1"/>
          </p:cNvSpPr>
          <p:nvPr>
            <p:ph type="title"/>
          </p:nvPr>
        </p:nvSpPr>
        <p:spPr>
          <a:xfrm>
            <a:off x="1033670" y="1143001"/>
            <a:ext cx="10217426" cy="633413"/>
          </a:xfrm>
        </p:spPr>
        <p:txBody>
          <a:bodyPr>
            <a:normAutofit fontScale="90000"/>
          </a:bodyPr>
          <a:lstStyle/>
          <a:p>
            <a:pPr algn="ctr" eaLnBrk="1" hangingPunct="1"/>
            <a:r>
              <a:rPr lang="en-US" altLang="en-US" b="1" dirty="0">
                <a:solidFill>
                  <a:schemeClr val="accent2">
                    <a:lumMod val="75000"/>
                  </a:schemeClr>
                </a:solidFill>
              </a:rPr>
              <a:t>Architectural Elements</a:t>
            </a:r>
          </a:p>
        </p:txBody>
      </p:sp>
      <p:sp>
        <p:nvSpPr>
          <p:cNvPr id="38917" name="Rectangle 3">
            <a:extLst>
              <a:ext uri="{FF2B5EF4-FFF2-40B4-BE49-F238E27FC236}">
                <a16:creationId xmlns:a16="http://schemas.microsoft.com/office/drawing/2014/main" id="{6432AEAA-B77B-A444-A9F0-3F71D843928D}"/>
              </a:ext>
            </a:extLst>
          </p:cNvPr>
          <p:cNvSpPr>
            <a:spLocks noGrp="1" noChangeArrowheads="1"/>
          </p:cNvSpPr>
          <p:nvPr>
            <p:ph type="body" idx="1"/>
          </p:nvPr>
        </p:nvSpPr>
        <p:spPr/>
        <p:txBody>
          <a:bodyPr/>
          <a:lstStyle/>
          <a:p>
            <a:pPr>
              <a:spcBef>
                <a:spcPts val="600"/>
              </a:spcBef>
            </a:pPr>
            <a:r>
              <a:rPr lang="en-US" altLang="en-US" dirty="0">
                <a:latin typeface="Palatino" pitchFamily="-128" charset="0"/>
              </a:rPr>
              <a:t>The architectural model [Sha96] is derived from three sources: </a:t>
            </a:r>
          </a:p>
          <a:p>
            <a:pPr lvl="1">
              <a:spcBef>
                <a:spcPts val="600"/>
              </a:spcBef>
            </a:pPr>
            <a:r>
              <a:rPr lang="en-US" altLang="en-US" dirty="0">
                <a:solidFill>
                  <a:schemeClr val="folHlink"/>
                </a:solidFill>
                <a:latin typeface="Palatino" pitchFamily="-128" charset="0"/>
              </a:rPr>
              <a:t>information about the application domain</a:t>
            </a:r>
            <a:r>
              <a:rPr lang="en-US" altLang="en-US" dirty="0">
                <a:latin typeface="Palatino" pitchFamily="-128" charset="0"/>
              </a:rPr>
              <a:t> for the software to be built; </a:t>
            </a:r>
          </a:p>
          <a:p>
            <a:pPr lvl="1">
              <a:spcBef>
                <a:spcPts val="600"/>
              </a:spcBef>
            </a:pPr>
            <a:r>
              <a:rPr lang="en-US" altLang="en-US" dirty="0">
                <a:solidFill>
                  <a:schemeClr val="folHlink"/>
                </a:solidFill>
                <a:latin typeface="Palatino" pitchFamily="-128" charset="0"/>
              </a:rPr>
              <a:t>specific requirements model elements </a:t>
            </a:r>
            <a:r>
              <a:rPr lang="en-US" altLang="en-US" dirty="0">
                <a:latin typeface="Palatino" pitchFamily="-128" charset="0"/>
              </a:rPr>
              <a:t>such as data flow diagrams or analysis classes, their relationships and collaborations for the problem at hand, and </a:t>
            </a:r>
          </a:p>
          <a:p>
            <a:pPr lvl="1">
              <a:spcBef>
                <a:spcPts val="600"/>
              </a:spcBef>
            </a:pPr>
            <a:r>
              <a:rPr lang="en-US" altLang="en-US" dirty="0">
                <a:solidFill>
                  <a:schemeClr val="folHlink"/>
                </a:solidFill>
                <a:latin typeface="Palatino" pitchFamily="-128" charset="0"/>
              </a:rPr>
              <a:t>the availability of architectural patterns </a:t>
            </a:r>
            <a:r>
              <a:rPr lang="en-US" altLang="en-US" dirty="0">
                <a:latin typeface="Palatino" pitchFamily="-128" charset="0"/>
              </a:rPr>
              <a:t>(Chapter 16) </a:t>
            </a:r>
            <a:r>
              <a:rPr lang="en-US" altLang="en-US" dirty="0">
                <a:solidFill>
                  <a:schemeClr val="folHlink"/>
                </a:solidFill>
                <a:latin typeface="Palatino" pitchFamily="-128" charset="0"/>
              </a:rPr>
              <a:t>and styles</a:t>
            </a:r>
            <a:r>
              <a:rPr lang="en-US" altLang="en-US" dirty="0">
                <a:latin typeface="Palatino" pitchFamily="-128" charset="0"/>
              </a:rPr>
              <a:t> (Chapter 13).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a:extLst>
              <a:ext uri="{FF2B5EF4-FFF2-40B4-BE49-F238E27FC236}">
                <a16:creationId xmlns:a16="http://schemas.microsoft.com/office/drawing/2014/main" id="{ABAAE9AC-1DF4-A1B1-7B9F-C1CFC1F2503C}"/>
              </a:ext>
            </a:extLst>
          </p:cNvPr>
          <p:cNvSpPr>
            <a:spLocks noGrp="1" noChangeArrowheads="1"/>
          </p:cNvSpPr>
          <p:nvPr>
            <p:ph type="title"/>
          </p:nvPr>
        </p:nvSpPr>
        <p:spPr>
          <a:xfrm>
            <a:off x="967409" y="1143001"/>
            <a:ext cx="9621078" cy="633413"/>
          </a:xfrm>
        </p:spPr>
        <p:txBody>
          <a:bodyPr>
            <a:normAutofit fontScale="90000"/>
          </a:bodyPr>
          <a:lstStyle/>
          <a:p>
            <a:pPr algn="ctr" eaLnBrk="1" hangingPunct="1"/>
            <a:r>
              <a:rPr lang="en-US" altLang="en-US" b="1" dirty="0">
                <a:solidFill>
                  <a:schemeClr val="accent2">
                    <a:lumMod val="75000"/>
                  </a:schemeClr>
                </a:solidFill>
              </a:rPr>
              <a:t>Interface Elements</a:t>
            </a:r>
          </a:p>
        </p:txBody>
      </p:sp>
      <p:sp>
        <p:nvSpPr>
          <p:cNvPr id="39941" name="Rectangle 3">
            <a:extLst>
              <a:ext uri="{FF2B5EF4-FFF2-40B4-BE49-F238E27FC236}">
                <a16:creationId xmlns:a16="http://schemas.microsoft.com/office/drawing/2014/main" id="{F3264299-B116-7DED-C7D8-DC2FD47D3414}"/>
              </a:ext>
            </a:extLst>
          </p:cNvPr>
          <p:cNvSpPr>
            <a:spLocks noGrp="1" noChangeArrowheads="1"/>
          </p:cNvSpPr>
          <p:nvPr>
            <p:ph type="body" idx="1"/>
          </p:nvPr>
        </p:nvSpPr>
        <p:spPr/>
        <p:txBody>
          <a:bodyPr/>
          <a:lstStyle/>
          <a:p>
            <a:r>
              <a:rPr lang="en-US" altLang="en-US" dirty="0"/>
              <a:t>Interface is a set of operations that describes the externally observable behavior of a class and provides access to its public operations</a:t>
            </a:r>
          </a:p>
          <a:p>
            <a:r>
              <a:rPr lang="en-US" altLang="en-US" dirty="0"/>
              <a:t>Important elements</a:t>
            </a:r>
          </a:p>
          <a:p>
            <a:pPr lvl="1"/>
            <a:r>
              <a:rPr lang="en-US" altLang="en-US" dirty="0"/>
              <a:t>User interface (UI)</a:t>
            </a:r>
          </a:p>
          <a:p>
            <a:pPr lvl="1"/>
            <a:r>
              <a:rPr lang="en-US" altLang="en-US" dirty="0"/>
              <a:t>External interfaces to other systems</a:t>
            </a:r>
          </a:p>
          <a:p>
            <a:pPr lvl="1"/>
            <a:r>
              <a:rPr lang="en-US" altLang="en-US" dirty="0"/>
              <a:t>Internal interfaces between various design components</a:t>
            </a:r>
          </a:p>
          <a:p>
            <a:r>
              <a:rPr lang="en-US" altLang="en-US" dirty="0"/>
              <a:t>Modeled using UML communication diagrams (called collaboration diagrams in UML 1.x)</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3">
            <a:extLst>
              <a:ext uri="{FF2B5EF4-FFF2-40B4-BE49-F238E27FC236}">
                <a16:creationId xmlns:a16="http://schemas.microsoft.com/office/drawing/2014/main" id="{EC9A4667-E901-DD60-F92C-6AC98C2514FC}"/>
              </a:ext>
            </a:extLst>
          </p:cNvPr>
          <p:cNvSpPr>
            <a:spLocks noGrp="1" noChangeArrowheads="1"/>
          </p:cNvSpPr>
          <p:nvPr>
            <p:ph type="title"/>
          </p:nvPr>
        </p:nvSpPr>
        <p:spPr>
          <a:xfrm>
            <a:off x="1232451" y="1066800"/>
            <a:ext cx="9236765" cy="685800"/>
          </a:xfrm>
        </p:spPr>
        <p:txBody>
          <a:bodyPr>
            <a:normAutofit fontScale="90000"/>
          </a:bodyPr>
          <a:lstStyle/>
          <a:p>
            <a:pPr eaLnBrk="1" hangingPunct="1"/>
            <a:r>
              <a:rPr lang="en-US" altLang="en-US" b="1" dirty="0">
                <a:solidFill>
                  <a:schemeClr val="accent2">
                    <a:lumMod val="75000"/>
                  </a:schemeClr>
                </a:solidFill>
              </a:rPr>
              <a:t>Interface Elements</a:t>
            </a:r>
          </a:p>
        </p:txBody>
      </p:sp>
      <p:sp>
        <p:nvSpPr>
          <p:cNvPr id="41990" name="Rectangle 5">
            <a:extLst>
              <a:ext uri="{FF2B5EF4-FFF2-40B4-BE49-F238E27FC236}">
                <a16:creationId xmlns:a16="http://schemas.microsoft.com/office/drawing/2014/main" id="{C9FD9FF9-E474-72DE-EAFD-C93AB7D39BD7}"/>
              </a:ext>
            </a:extLst>
          </p:cNvPr>
          <p:cNvSpPr>
            <a:spLocks noChangeArrowheads="1"/>
          </p:cNvSpPr>
          <p:nvPr/>
        </p:nvSpPr>
        <p:spPr bwMode="auto">
          <a:xfrm>
            <a:off x="4724400" y="5867400"/>
            <a:ext cx="2667000" cy="152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endParaRPr lang="en-US" altLang="en-US">
              <a:latin typeface="Arial" panose="020B0604020202020204" pitchFamily="34" charset="0"/>
            </a:endParaRPr>
          </a:p>
        </p:txBody>
      </p:sp>
      <p:pic>
        <p:nvPicPr>
          <p:cNvPr id="2" name="Picture 1">
            <a:extLst>
              <a:ext uri="{FF2B5EF4-FFF2-40B4-BE49-F238E27FC236}">
                <a16:creationId xmlns:a16="http://schemas.microsoft.com/office/drawing/2014/main" id="{EEEEFAB9-A29E-038B-624C-6D866E9A2D48}"/>
              </a:ext>
            </a:extLst>
          </p:cNvPr>
          <p:cNvPicPr>
            <a:picLocks noChangeAspect="1"/>
          </p:cNvPicPr>
          <p:nvPr/>
        </p:nvPicPr>
        <p:blipFill>
          <a:blip r:embed="rId2"/>
          <a:stretch>
            <a:fillRect/>
          </a:stretch>
        </p:blipFill>
        <p:spPr>
          <a:xfrm>
            <a:off x="2743200" y="1881809"/>
            <a:ext cx="7924800" cy="431269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a:extLst>
              <a:ext uri="{FF2B5EF4-FFF2-40B4-BE49-F238E27FC236}">
                <a16:creationId xmlns:a16="http://schemas.microsoft.com/office/drawing/2014/main" id="{9DCF2F26-FA94-8E42-66F9-409B08F9B28B}"/>
              </a:ext>
            </a:extLst>
          </p:cNvPr>
          <p:cNvSpPr>
            <a:spLocks noGrp="1" noChangeArrowheads="1"/>
          </p:cNvSpPr>
          <p:nvPr>
            <p:ph type="title"/>
          </p:nvPr>
        </p:nvSpPr>
        <p:spPr>
          <a:xfrm>
            <a:off x="1232452" y="1143001"/>
            <a:ext cx="9568070" cy="633413"/>
          </a:xfrm>
        </p:spPr>
        <p:txBody>
          <a:bodyPr>
            <a:normAutofit fontScale="90000"/>
          </a:bodyPr>
          <a:lstStyle/>
          <a:p>
            <a:pPr algn="ctr" eaLnBrk="1" hangingPunct="1"/>
            <a:r>
              <a:rPr lang="en-US" altLang="en-US" b="1" dirty="0">
                <a:solidFill>
                  <a:schemeClr val="accent2">
                    <a:lumMod val="75000"/>
                  </a:schemeClr>
                </a:solidFill>
              </a:rPr>
              <a:t>Component Elements</a:t>
            </a:r>
          </a:p>
        </p:txBody>
      </p:sp>
      <p:sp>
        <p:nvSpPr>
          <p:cNvPr id="43013" name="Rectangle 3">
            <a:extLst>
              <a:ext uri="{FF2B5EF4-FFF2-40B4-BE49-F238E27FC236}">
                <a16:creationId xmlns:a16="http://schemas.microsoft.com/office/drawing/2014/main" id="{BCB1B7B5-0716-D498-C22F-9584C6EE12A0}"/>
              </a:ext>
            </a:extLst>
          </p:cNvPr>
          <p:cNvSpPr>
            <a:spLocks noGrp="1" noChangeArrowheads="1"/>
          </p:cNvSpPr>
          <p:nvPr>
            <p:ph type="body" idx="1"/>
          </p:nvPr>
        </p:nvSpPr>
        <p:spPr/>
        <p:txBody>
          <a:bodyPr/>
          <a:lstStyle/>
          <a:p>
            <a:r>
              <a:rPr lang="en-US" altLang="en-US" dirty="0"/>
              <a:t>Describes the internal detail of each software component</a:t>
            </a:r>
          </a:p>
          <a:p>
            <a:r>
              <a:rPr lang="en-US" altLang="en-US" dirty="0"/>
              <a:t>Defines</a:t>
            </a:r>
          </a:p>
          <a:p>
            <a:pPr lvl="1"/>
            <a:r>
              <a:rPr lang="en-US" altLang="en-US" dirty="0"/>
              <a:t>Data structures for all local data objects</a:t>
            </a:r>
          </a:p>
          <a:p>
            <a:pPr lvl="1"/>
            <a:r>
              <a:rPr lang="en-US" altLang="en-US" dirty="0"/>
              <a:t>Algorithmic detail for all component processing functions</a:t>
            </a:r>
          </a:p>
          <a:p>
            <a:pPr lvl="1"/>
            <a:r>
              <a:rPr lang="en-US" altLang="en-US" dirty="0"/>
              <a:t>Interface that allows access to all component operations</a:t>
            </a:r>
          </a:p>
          <a:p>
            <a:r>
              <a:rPr lang="en-US" altLang="en-US" dirty="0"/>
              <a:t>Modeled using UML component diagrams, UML activity diagrams, pseudocode (PDL), and sometimes flowcharts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3">
            <a:extLst>
              <a:ext uri="{FF2B5EF4-FFF2-40B4-BE49-F238E27FC236}">
                <a16:creationId xmlns:a16="http://schemas.microsoft.com/office/drawing/2014/main" id="{CE26A2B9-BA2E-02E6-2B63-B6598BC4B4D8}"/>
              </a:ext>
            </a:extLst>
          </p:cNvPr>
          <p:cNvSpPr>
            <a:spLocks noGrp="1" noChangeArrowheads="1"/>
          </p:cNvSpPr>
          <p:nvPr>
            <p:ph type="title"/>
          </p:nvPr>
        </p:nvSpPr>
        <p:spPr>
          <a:xfrm>
            <a:off x="2667000" y="1143001"/>
            <a:ext cx="5073650" cy="633413"/>
          </a:xfrm>
        </p:spPr>
        <p:txBody>
          <a:bodyPr>
            <a:normAutofit fontScale="90000"/>
          </a:bodyPr>
          <a:lstStyle/>
          <a:p>
            <a:pPr eaLnBrk="1" hangingPunct="1"/>
            <a:r>
              <a:rPr lang="en-US" altLang="en-US"/>
              <a:t>Component Elements</a:t>
            </a:r>
          </a:p>
        </p:txBody>
      </p:sp>
      <p:pic>
        <p:nvPicPr>
          <p:cNvPr id="44037" name="Picture 4">
            <a:extLst>
              <a:ext uri="{FF2B5EF4-FFF2-40B4-BE49-F238E27FC236}">
                <a16:creationId xmlns:a16="http://schemas.microsoft.com/office/drawing/2014/main" id="{F69A3684-C259-9984-BD41-2B82F6789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2813" y="2595564"/>
            <a:ext cx="528320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a:extLst>
              <a:ext uri="{FF2B5EF4-FFF2-40B4-BE49-F238E27FC236}">
                <a16:creationId xmlns:a16="http://schemas.microsoft.com/office/drawing/2014/main" id="{78F222D0-A047-FC49-EE49-AC97E3AE84CB}"/>
              </a:ext>
            </a:extLst>
          </p:cNvPr>
          <p:cNvSpPr>
            <a:spLocks noGrp="1" noChangeArrowheads="1"/>
          </p:cNvSpPr>
          <p:nvPr>
            <p:ph type="title"/>
          </p:nvPr>
        </p:nvSpPr>
        <p:spPr>
          <a:xfrm>
            <a:off x="1073425" y="1143001"/>
            <a:ext cx="9965635" cy="633413"/>
          </a:xfrm>
        </p:spPr>
        <p:txBody>
          <a:bodyPr>
            <a:normAutofit fontScale="90000"/>
          </a:bodyPr>
          <a:lstStyle/>
          <a:p>
            <a:pPr algn="ctr" eaLnBrk="1" hangingPunct="1"/>
            <a:r>
              <a:rPr lang="en-US" altLang="en-US" b="1" dirty="0">
                <a:solidFill>
                  <a:schemeClr val="accent2">
                    <a:lumMod val="75000"/>
                  </a:schemeClr>
                </a:solidFill>
              </a:rPr>
              <a:t>Deployment Elements</a:t>
            </a:r>
          </a:p>
        </p:txBody>
      </p:sp>
      <p:sp>
        <p:nvSpPr>
          <p:cNvPr id="45061" name="Rectangle 3">
            <a:extLst>
              <a:ext uri="{FF2B5EF4-FFF2-40B4-BE49-F238E27FC236}">
                <a16:creationId xmlns:a16="http://schemas.microsoft.com/office/drawing/2014/main" id="{10B63CE2-8A9E-4209-0708-196E6594420A}"/>
              </a:ext>
            </a:extLst>
          </p:cNvPr>
          <p:cNvSpPr>
            <a:spLocks noGrp="1" noChangeArrowheads="1"/>
          </p:cNvSpPr>
          <p:nvPr>
            <p:ph type="body" idx="1"/>
          </p:nvPr>
        </p:nvSpPr>
        <p:spPr/>
        <p:txBody>
          <a:bodyPr/>
          <a:lstStyle/>
          <a:p>
            <a:r>
              <a:rPr lang="en-US" altLang="en-US" dirty="0"/>
              <a:t>Indicates how software functionality and subsystems will be allocated within the physical computing environment</a:t>
            </a:r>
          </a:p>
          <a:p>
            <a:r>
              <a:rPr lang="en-US" altLang="en-US" dirty="0"/>
              <a:t>Modeled using UML deployment diagrams</a:t>
            </a:r>
          </a:p>
          <a:p>
            <a:r>
              <a:rPr lang="en-US" altLang="en-US" i="1" dirty="0"/>
              <a:t>Descriptor form</a:t>
            </a:r>
            <a:r>
              <a:rPr lang="en-US" altLang="en-US" dirty="0"/>
              <a:t> deployment diagrams show the computing environment but does not indicate configuration details</a:t>
            </a:r>
          </a:p>
          <a:p>
            <a:r>
              <a:rPr lang="en-US" altLang="en-US" i="1" dirty="0"/>
              <a:t>Instance form</a:t>
            </a:r>
            <a:r>
              <a:rPr lang="en-US" altLang="en-US" dirty="0"/>
              <a:t> deployment diagrams identifying specific named hardware configurations are developed during the latter stages of design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3">
            <a:extLst>
              <a:ext uri="{FF2B5EF4-FFF2-40B4-BE49-F238E27FC236}">
                <a16:creationId xmlns:a16="http://schemas.microsoft.com/office/drawing/2014/main" id="{66D9DE60-2896-DE18-76F5-13173D7A563C}"/>
              </a:ext>
            </a:extLst>
          </p:cNvPr>
          <p:cNvSpPr>
            <a:spLocks noGrp="1" noChangeArrowheads="1"/>
          </p:cNvSpPr>
          <p:nvPr>
            <p:ph type="title"/>
          </p:nvPr>
        </p:nvSpPr>
        <p:spPr>
          <a:xfrm>
            <a:off x="1603513" y="397565"/>
            <a:ext cx="8494643" cy="1139687"/>
          </a:xfrm>
        </p:spPr>
        <p:txBody>
          <a:bodyPr>
            <a:normAutofit/>
          </a:bodyPr>
          <a:lstStyle/>
          <a:p>
            <a:pPr eaLnBrk="1" hangingPunct="1"/>
            <a:r>
              <a:rPr lang="en-US" altLang="en-US" b="1" dirty="0">
                <a:solidFill>
                  <a:schemeClr val="accent2">
                    <a:lumMod val="75000"/>
                  </a:schemeClr>
                </a:solidFill>
              </a:rPr>
              <a:t>Deployment Elements</a:t>
            </a:r>
          </a:p>
        </p:txBody>
      </p:sp>
      <p:sp>
        <p:nvSpPr>
          <p:cNvPr id="46086" name="Rectangle 5">
            <a:extLst>
              <a:ext uri="{FF2B5EF4-FFF2-40B4-BE49-F238E27FC236}">
                <a16:creationId xmlns:a16="http://schemas.microsoft.com/office/drawing/2014/main" id="{005729F4-2DCD-0BDC-BD02-FB9C485BCBBC}"/>
              </a:ext>
            </a:extLst>
          </p:cNvPr>
          <p:cNvSpPr>
            <a:spLocks noChangeArrowheads="1"/>
          </p:cNvSpPr>
          <p:nvPr/>
        </p:nvSpPr>
        <p:spPr bwMode="auto">
          <a:xfrm>
            <a:off x="5181600" y="5943600"/>
            <a:ext cx="2133600" cy="152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endParaRPr lang="en-US" altLang="en-US">
              <a:latin typeface="Arial" panose="020B0604020202020204" pitchFamily="34" charset="0"/>
            </a:endParaRPr>
          </a:p>
        </p:txBody>
      </p:sp>
      <p:pic>
        <p:nvPicPr>
          <p:cNvPr id="2" name="Picture 1">
            <a:extLst>
              <a:ext uri="{FF2B5EF4-FFF2-40B4-BE49-F238E27FC236}">
                <a16:creationId xmlns:a16="http://schemas.microsoft.com/office/drawing/2014/main" id="{4F541E14-C4F0-7F4D-8A0F-B4C2C4D61AC9}"/>
              </a:ext>
            </a:extLst>
          </p:cNvPr>
          <p:cNvPicPr>
            <a:picLocks noChangeAspect="1"/>
          </p:cNvPicPr>
          <p:nvPr/>
        </p:nvPicPr>
        <p:blipFill>
          <a:blip r:embed="rId2"/>
          <a:stretch>
            <a:fillRect/>
          </a:stretch>
        </p:blipFill>
        <p:spPr>
          <a:xfrm>
            <a:off x="1508709" y="1752600"/>
            <a:ext cx="9174582" cy="51054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4">
            <a:extLst>
              <a:ext uri="{FF2B5EF4-FFF2-40B4-BE49-F238E27FC236}">
                <a16:creationId xmlns:a16="http://schemas.microsoft.com/office/drawing/2014/main" id="{FAE62F18-A106-6F23-898F-8AFAED5D39C7}"/>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64BE4AF0-675C-4055-A23A-ADA214370DC2}" type="slidenum">
              <a:rPr lang="en-US" altLang="en-US" sz="1000"/>
              <a:pPr>
                <a:spcBef>
                  <a:spcPct val="0"/>
                </a:spcBef>
                <a:buClrTx/>
                <a:buSzTx/>
                <a:buFontTx/>
                <a:buNone/>
              </a:pPr>
              <a:t>39</a:t>
            </a:fld>
            <a:endParaRPr lang="en-US" altLang="en-US" sz="1000"/>
          </a:p>
        </p:txBody>
      </p:sp>
      <p:sp>
        <p:nvSpPr>
          <p:cNvPr id="16387" name="Rectangle 2">
            <a:extLst>
              <a:ext uri="{FF2B5EF4-FFF2-40B4-BE49-F238E27FC236}">
                <a16:creationId xmlns:a16="http://schemas.microsoft.com/office/drawing/2014/main" id="{B98B2AC1-CC54-6D8E-267C-4618FF1202CB}"/>
              </a:ext>
            </a:extLst>
          </p:cNvPr>
          <p:cNvSpPr>
            <a:spLocks noGrp="1" noChangeArrowheads="1"/>
          </p:cNvSpPr>
          <p:nvPr>
            <p:ph type="title"/>
          </p:nvPr>
        </p:nvSpPr>
        <p:spPr>
          <a:xfrm>
            <a:off x="1669774" y="1143001"/>
            <a:ext cx="7792278" cy="633413"/>
          </a:xfrm>
        </p:spPr>
        <p:txBody>
          <a:bodyPr>
            <a:normAutofit fontScale="90000"/>
          </a:bodyPr>
          <a:lstStyle/>
          <a:p>
            <a:pPr eaLnBrk="1" hangingPunct="1"/>
            <a:r>
              <a:rPr lang="en-US" altLang="en-US" dirty="0">
                <a:solidFill>
                  <a:srgbClr val="FF0000"/>
                </a:solidFill>
              </a:rPr>
              <a:t>Why Architecture?</a:t>
            </a:r>
          </a:p>
        </p:txBody>
      </p:sp>
      <p:sp>
        <p:nvSpPr>
          <p:cNvPr id="172035" name="Text Box 3">
            <a:extLst>
              <a:ext uri="{FF2B5EF4-FFF2-40B4-BE49-F238E27FC236}">
                <a16:creationId xmlns:a16="http://schemas.microsoft.com/office/drawing/2014/main" id="{6CDF4C71-E9FD-F489-2889-1167DF8BCA4F}"/>
              </a:ext>
            </a:extLst>
          </p:cNvPr>
          <p:cNvSpPr txBox="1">
            <a:spLocks noChangeArrowheads="1"/>
          </p:cNvSpPr>
          <p:nvPr/>
        </p:nvSpPr>
        <p:spPr bwMode="auto">
          <a:xfrm>
            <a:off x="1219200" y="1905001"/>
            <a:ext cx="9024731" cy="2003625"/>
          </a:xfrm>
          <a:prstGeom prst="rect">
            <a:avLst/>
          </a:prstGeom>
          <a:noFill/>
          <a:ln>
            <a:noFill/>
          </a:ln>
          <a:effectLst/>
        </p:spPr>
        <p:txBody>
          <a:bodyPr wrap="square">
            <a:spAutoFit/>
          </a:bodyPr>
          <a:lstStyle/>
          <a:p>
            <a:pPr algn="just">
              <a:lnSpc>
                <a:spcPct val="90000"/>
              </a:lnSpc>
              <a:spcBef>
                <a:spcPct val="50000"/>
              </a:spcBef>
              <a:defRPr/>
            </a:pPr>
            <a:r>
              <a:rPr lang="en-US" dirty="0">
                <a:effectLst>
                  <a:outerShdw blurRad="38100" dist="38100" dir="2700000" algn="tl">
                    <a:srgbClr val="FFFFFF"/>
                  </a:outerShdw>
                </a:effectLst>
                <a:latin typeface="Arial" charset="0"/>
                <a:ea typeface="ＭＳ Ｐゴシック" pitchFamily="-128" charset="-128"/>
              </a:rPr>
              <a:t>The architecture is not the operational software. Rather, it is a representation that enables a software engineer to: </a:t>
            </a:r>
          </a:p>
          <a:p>
            <a:pPr algn="just">
              <a:lnSpc>
                <a:spcPct val="90000"/>
              </a:lnSpc>
              <a:spcBef>
                <a:spcPct val="50000"/>
              </a:spcBef>
              <a:defRPr/>
            </a:pPr>
            <a:r>
              <a:rPr lang="en-US" dirty="0">
                <a:effectLst>
                  <a:outerShdw blurRad="38100" dist="38100" dir="2700000" algn="tl">
                    <a:srgbClr val="FFFFFF"/>
                  </a:outerShdw>
                </a:effectLst>
                <a:latin typeface="Arial" charset="0"/>
                <a:ea typeface="ＭＳ Ｐゴシック" pitchFamily="-128" charset="-128"/>
              </a:rPr>
              <a:t>(1) </a:t>
            </a:r>
            <a:r>
              <a:rPr lang="en-US" dirty="0">
                <a:solidFill>
                  <a:schemeClr val="folHlink"/>
                </a:solidFill>
                <a:latin typeface="Arial" charset="0"/>
                <a:ea typeface="ＭＳ Ｐゴシック" pitchFamily="-128" charset="-128"/>
              </a:rPr>
              <a:t>analyze the effectiveness of the design</a:t>
            </a:r>
            <a:r>
              <a:rPr lang="en-US" dirty="0">
                <a:effectLst>
                  <a:outerShdw blurRad="38100" dist="38100" dir="2700000" algn="tl">
                    <a:srgbClr val="FFFFFF"/>
                  </a:outerShdw>
                </a:effectLst>
                <a:latin typeface="Arial" charset="0"/>
                <a:ea typeface="ＭＳ Ｐゴシック" pitchFamily="-128" charset="-128"/>
              </a:rPr>
              <a:t> in meeting its stated requirements, </a:t>
            </a:r>
          </a:p>
          <a:p>
            <a:pPr algn="just">
              <a:lnSpc>
                <a:spcPct val="90000"/>
              </a:lnSpc>
              <a:spcBef>
                <a:spcPct val="50000"/>
              </a:spcBef>
              <a:defRPr/>
            </a:pPr>
            <a:r>
              <a:rPr lang="en-US" dirty="0">
                <a:effectLst>
                  <a:outerShdw blurRad="38100" dist="38100" dir="2700000" algn="tl">
                    <a:srgbClr val="FFFFFF"/>
                  </a:outerShdw>
                </a:effectLst>
                <a:latin typeface="Arial" charset="0"/>
                <a:ea typeface="ＭＳ Ｐゴシック" pitchFamily="-128" charset="-128"/>
              </a:rPr>
              <a:t>(2) </a:t>
            </a:r>
            <a:r>
              <a:rPr lang="en-US" dirty="0">
                <a:solidFill>
                  <a:schemeClr val="folHlink"/>
                </a:solidFill>
                <a:latin typeface="Arial" charset="0"/>
                <a:ea typeface="ＭＳ Ｐゴシック" pitchFamily="-128" charset="-128"/>
              </a:rPr>
              <a:t>consider architectural alternatives</a:t>
            </a:r>
            <a:r>
              <a:rPr lang="en-US" dirty="0">
                <a:effectLst>
                  <a:outerShdw blurRad="38100" dist="38100" dir="2700000" algn="tl">
                    <a:srgbClr val="FFFFFF"/>
                  </a:outerShdw>
                </a:effectLst>
                <a:latin typeface="Arial" charset="0"/>
                <a:ea typeface="ＭＳ Ｐゴシック" pitchFamily="-128" charset="-128"/>
              </a:rPr>
              <a:t> at a stage when making design changes is still relatively easy, and </a:t>
            </a:r>
          </a:p>
          <a:p>
            <a:pPr algn="just">
              <a:lnSpc>
                <a:spcPct val="90000"/>
              </a:lnSpc>
              <a:spcBef>
                <a:spcPct val="50000"/>
              </a:spcBef>
              <a:defRPr/>
            </a:pPr>
            <a:r>
              <a:rPr lang="en-US" dirty="0">
                <a:effectLst>
                  <a:outerShdw blurRad="38100" dist="38100" dir="2700000" algn="tl">
                    <a:srgbClr val="FFFFFF"/>
                  </a:outerShdw>
                </a:effectLst>
                <a:latin typeface="Arial" charset="0"/>
                <a:ea typeface="ＭＳ Ｐゴシック" pitchFamily="-128" charset="-128"/>
              </a:rPr>
              <a:t>(3) </a:t>
            </a:r>
            <a:r>
              <a:rPr lang="en-US" dirty="0">
                <a:solidFill>
                  <a:schemeClr val="folHlink"/>
                </a:solidFill>
                <a:latin typeface="Arial" charset="0"/>
                <a:ea typeface="ＭＳ Ｐゴシック" pitchFamily="-128" charset="-128"/>
              </a:rPr>
              <a:t>reduce the risks</a:t>
            </a:r>
            <a:r>
              <a:rPr lang="en-US" dirty="0">
                <a:effectLst>
                  <a:outerShdw blurRad="38100" dist="38100" dir="2700000" algn="tl">
                    <a:srgbClr val="FFFFFF"/>
                  </a:outerShdw>
                </a:effectLst>
                <a:latin typeface="Arial" charset="0"/>
                <a:ea typeface="ＭＳ Ｐゴシック" pitchFamily="-128" charset="-128"/>
              </a:rPr>
              <a:t> associated with the construction of the software.</a:t>
            </a:r>
            <a:endParaRPr lang="en-US" sz="2800" dirty="0">
              <a:latin typeface="Arial" charset="0"/>
              <a:ea typeface="ＭＳ Ｐゴシック" pitchFamily="-128" charset="-12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10B9979-C5EB-C355-C39C-47326A196100}"/>
              </a:ext>
            </a:extLst>
          </p:cNvPr>
          <p:cNvPicPr>
            <a:picLocks noGrp="1" noChangeAspect="1"/>
          </p:cNvPicPr>
          <p:nvPr>
            <p:ph idx="1"/>
          </p:nvPr>
        </p:nvPicPr>
        <p:blipFill>
          <a:blip r:embed="rId2"/>
          <a:stretch>
            <a:fillRect/>
          </a:stretch>
        </p:blipFill>
        <p:spPr>
          <a:xfrm>
            <a:off x="556591" y="583097"/>
            <a:ext cx="10548731" cy="5496008"/>
          </a:xfrm>
        </p:spPr>
      </p:pic>
    </p:spTree>
    <p:extLst>
      <p:ext uri="{BB962C8B-B14F-4D97-AF65-F5344CB8AC3E}">
        <p14:creationId xmlns:p14="http://schemas.microsoft.com/office/powerpoint/2010/main" val="4025426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4">
            <a:extLst>
              <a:ext uri="{FF2B5EF4-FFF2-40B4-BE49-F238E27FC236}">
                <a16:creationId xmlns:a16="http://schemas.microsoft.com/office/drawing/2014/main" id="{0ECB3B64-6329-CC2B-50A5-A9F785C97D76}"/>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62A1C4F3-017C-4912-B15E-9FF78BA2B0EA}" type="slidenum">
              <a:rPr lang="en-US" altLang="en-US" sz="1000"/>
              <a:pPr>
                <a:spcBef>
                  <a:spcPct val="0"/>
                </a:spcBef>
                <a:buClrTx/>
                <a:buSzTx/>
                <a:buFontTx/>
                <a:buNone/>
              </a:pPr>
              <a:t>40</a:t>
            </a:fld>
            <a:endParaRPr lang="en-US" altLang="en-US" sz="1000"/>
          </a:p>
        </p:txBody>
      </p:sp>
      <p:sp>
        <p:nvSpPr>
          <p:cNvPr id="17411" name="Rectangle 2">
            <a:extLst>
              <a:ext uri="{FF2B5EF4-FFF2-40B4-BE49-F238E27FC236}">
                <a16:creationId xmlns:a16="http://schemas.microsoft.com/office/drawing/2014/main" id="{E8BFC3A5-4B34-7D92-3E3E-0E4A48D8BDCD}"/>
              </a:ext>
            </a:extLst>
          </p:cNvPr>
          <p:cNvSpPr>
            <a:spLocks noGrp="1" noChangeArrowheads="1"/>
          </p:cNvSpPr>
          <p:nvPr>
            <p:ph type="title"/>
          </p:nvPr>
        </p:nvSpPr>
        <p:spPr>
          <a:xfrm>
            <a:off x="1338470" y="1219201"/>
            <a:ext cx="8404018" cy="550863"/>
          </a:xfrm>
        </p:spPr>
        <p:txBody>
          <a:bodyPr>
            <a:normAutofit fontScale="90000"/>
          </a:bodyPr>
          <a:lstStyle/>
          <a:p>
            <a:pPr eaLnBrk="1" hangingPunct="1"/>
            <a:r>
              <a:rPr lang="en-US" altLang="en-US" sz="3600" dirty="0">
                <a:solidFill>
                  <a:srgbClr val="FF0000"/>
                </a:solidFill>
              </a:rPr>
              <a:t>Why is Architecture Important?</a:t>
            </a:r>
            <a:endParaRPr lang="en-US" altLang="en-US" dirty="0">
              <a:solidFill>
                <a:srgbClr val="FF0000"/>
              </a:solidFill>
            </a:endParaRPr>
          </a:p>
        </p:txBody>
      </p:sp>
      <p:sp>
        <p:nvSpPr>
          <p:cNvPr id="17412" name="Rectangle 3">
            <a:extLst>
              <a:ext uri="{FF2B5EF4-FFF2-40B4-BE49-F238E27FC236}">
                <a16:creationId xmlns:a16="http://schemas.microsoft.com/office/drawing/2014/main" id="{303E711B-9124-F67F-BA91-B763C71E6773}"/>
              </a:ext>
            </a:extLst>
          </p:cNvPr>
          <p:cNvSpPr>
            <a:spLocks noGrp="1" noChangeArrowheads="1"/>
          </p:cNvSpPr>
          <p:nvPr>
            <p:ph type="body" idx="1"/>
          </p:nvPr>
        </p:nvSpPr>
        <p:spPr>
          <a:xfrm>
            <a:off x="344557" y="1912938"/>
            <a:ext cx="11290852" cy="4191000"/>
          </a:xfrm>
        </p:spPr>
        <p:txBody>
          <a:bodyPr>
            <a:normAutofit/>
          </a:bodyPr>
          <a:lstStyle/>
          <a:p>
            <a:pPr algn="just">
              <a:spcBef>
                <a:spcPts val="300"/>
              </a:spcBef>
            </a:pPr>
            <a:r>
              <a:rPr lang="en-US" altLang="en-US" dirty="0">
                <a:solidFill>
                  <a:schemeClr val="folHlink"/>
                </a:solidFill>
              </a:rPr>
              <a:t>Representations of software architecture are an enabler </a:t>
            </a:r>
            <a:r>
              <a:rPr lang="en-US" altLang="en-US" dirty="0"/>
              <a:t>for communication between all parties (stakeholders) interested in the development of a computer-based system.</a:t>
            </a:r>
          </a:p>
          <a:p>
            <a:pPr algn="just" eaLnBrk="1" hangingPunct="1"/>
            <a:r>
              <a:rPr lang="en-US" altLang="en-US" dirty="0">
                <a:solidFill>
                  <a:schemeClr val="folHlink"/>
                </a:solidFill>
              </a:rPr>
              <a:t>The architecture highlights early design decisions</a:t>
            </a:r>
            <a:r>
              <a:rPr lang="en-US" altLang="en-US" dirty="0"/>
              <a:t> that will have a profound impact on all software engineering work that follows and, as important, on the ultimate success of the system as an operational entity.</a:t>
            </a:r>
          </a:p>
          <a:p>
            <a:pPr algn="just" eaLnBrk="1" hangingPunct="1"/>
            <a:r>
              <a:rPr lang="en-US" altLang="en-US" dirty="0">
                <a:solidFill>
                  <a:schemeClr val="folHlink"/>
                </a:solidFill>
              </a:rPr>
              <a:t>Architecture “constitutes a relatively small, intellectually graspable mode</a:t>
            </a:r>
            <a:r>
              <a:rPr lang="en-US" altLang="en-US" dirty="0"/>
              <a:t> of how the system is structured and how its components work together”</a:t>
            </a:r>
            <a:endParaRPr lang="en-US" altLang="en-US" sz="2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4">
            <a:extLst>
              <a:ext uri="{FF2B5EF4-FFF2-40B4-BE49-F238E27FC236}">
                <a16:creationId xmlns:a16="http://schemas.microsoft.com/office/drawing/2014/main" id="{9837ED82-A100-0007-109D-F02049ABF8A2}"/>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47E41C58-E71D-4878-BBB6-6C589C82A609}" type="slidenum">
              <a:rPr lang="en-US" altLang="en-US" sz="1000"/>
              <a:pPr>
                <a:spcBef>
                  <a:spcPct val="0"/>
                </a:spcBef>
                <a:buClrTx/>
                <a:buSzTx/>
                <a:buFontTx/>
                <a:buNone/>
              </a:pPr>
              <a:t>41</a:t>
            </a:fld>
            <a:endParaRPr lang="en-US" altLang="en-US" sz="1000"/>
          </a:p>
        </p:txBody>
      </p:sp>
      <p:sp>
        <p:nvSpPr>
          <p:cNvPr id="18435" name="Rectangle 2">
            <a:extLst>
              <a:ext uri="{FF2B5EF4-FFF2-40B4-BE49-F238E27FC236}">
                <a16:creationId xmlns:a16="http://schemas.microsoft.com/office/drawing/2014/main" id="{214AC8C8-9E79-588A-D3DC-E775F2E4D564}"/>
              </a:ext>
            </a:extLst>
          </p:cNvPr>
          <p:cNvSpPr>
            <a:spLocks noGrp="1" noChangeArrowheads="1"/>
          </p:cNvSpPr>
          <p:nvPr>
            <p:ph type="title"/>
          </p:nvPr>
        </p:nvSpPr>
        <p:spPr/>
        <p:txBody>
          <a:bodyPr/>
          <a:lstStyle/>
          <a:p>
            <a:pPr eaLnBrk="1" hangingPunct="1"/>
            <a:r>
              <a:rPr lang="en-US" altLang="en-US" dirty="0">
                <a:solidFill>
                  <a:srgbClr val="FF0000"/>
                </a:solidFill>
              </a:rPr>
              <a:t>Architectural Descriptions</a:t>
            </a:r>
          </a:p>
        </p:txBody>
      </p:sp>
      <p:sp>
        <p:nvSpPr>
          <p:cNvPr id="18436" name="Rectangle 3">
            <a:extLst>
              <a:ext uri="{FF2B5EF4-FFF2-40B4-BE49-F238E27FC236}">
                <a16:creationId xmlns:a16="http://schemas.microsoft.com/office/drawing/2014/main" id="{35B82FAC-BFDF-3BDF-1CD6-B60CA570F2F6}"/>
              </a:ext>
            </a:extLst>
          </p:cNvPr>
          <p:cNvSpPr>
            <a:spLocks noGrp="1" noChangeArrowheads="1"/>
          </p:cNvSpPr>
          <p:nvPr>
            <p:ph type="body" idx="1"/>
          </p:nvPr>
        </p:nvSpPr>
        <p:spPr>
          <a:xfrm>
            <a:off x="742122" y="1839913"/>
            <a:ext cx="10137913" cy="4191000"/>
          </a:xfrm>
        </p:spPr>
        <p:txBody>
          <a:bodyPr>
            <a:normAutofit fontScale="92500" lnSpcReduction="10000"/>
          </a:bodyPr>
          <a:lstStyle/>
          <a:p>
            <a:pPr algn="just">
              <a:spcBef>
                <a:spcPts val="600"/>
              </a:spcBef>
            </a:pPr>
            <a:r>
              <a:rPr lang="en-US" altLang="en-US" dirty="0">
                <a:latin typeface="Palatino" pitchFamily="-128" charset="0"/>
              </a:rPr>
              <a:t>The IEEE Computer Society has proposed </a:t>
            </a:r>
            <a:r>
              <a:rPr lang="en-US" altLang="en-US" dirty="0">
                <a:latin typeface="Times New Roman" panose="02020603050405020304" pitchFamily="18" charset="0"/>
              </a:rPr>
              <a:t>IEEE-Std-1471-2000, </a:t>
            </a:r>
            <a:r>
              <a:rPr lang="en-US" altLang="en-US" i="1" dirty="0">
                <a:latin typeface="Times New Roman" panose="02020603050405020304" pitchFamily="18" charset="0"/>
              </a:rPr>
              <a:t>Recommended Practice for Architectural Description of Software-Intensive System</a:t>
            </a:r>
            <a:endParaRPr lang="en-US" altLang="en-US" dirty="0">
              <a:latin typeface="Times New Roman" panose="02020603050405020304" pitchFamily="18" charset="0"/>
            </a:endParaRPr>
          </a:p>
          <a:p>
            <a:pPr lvl="1" algn="just">
              <a:spcBef>
                <a:spcPts val="600"/>
              </a:spcBef>
            </a:pPr>
            <a:r>
              <a:rPr lang="en-US" altLang="en-US" dirty="0">
                <a:latin typeface="Times New Roman" panose="02020603050405020304" pitchFamily="18" charset="0"/>
              </a:rPr>
              <a:t>to establish a conceptual framework and vocabulary for use during the design of software architecture, </a:t>
            </a:r>
          </a:p>
          <a:p>
            <a:pPr lvl="1" algn="just">
              <a:spcBef>
                <a:spcPts val="600"/>
              </a:spcBef>
            </a:pPr>
            <a:r>
              <a:rPr lang="en-US" altLang="en-US" dirty="0">
                <a:latin typeface="Times New Roman" panose="02020603050405020304" pitchFamily="18" charset="0"/>
              </a:rPr>
              <a:t>to provide detailed guidelines for representing an architectural description and </a:t>
            </a:r>
          </a:p>
          <a:p>
            <a:pPr lvl="1" algn="just">
              <a:spcBef>
                <a:spcPts val="600"/>
              </a:spcBef>
            </a:pPr>
            <a:r>
              <a:rPr lang="en-US" altLang="en-US" dirty="0">
                <a:latin typeface="Times New Roman" panose="02020603050405020304" pitchFamily="18" charset="0"/>
              </a:rPr>
              <a:t>to encourage sound architectural design practices.</a:t>
            </a:r>
          </a:p>
          <a:p>
            <a:pPr algn="just">
              <a:spcBef>
                <a:spcPts val="600"/>
              </a:spcBef>
            </a:pPr>
            <a:r>
              <a:rPr lang="en-US" altLang="en-US" dirty="0">
                <a:latin typeface="Times New Roman" panose="02020603050405020304" pitchFamily="18" charset="0"/>
              </a:rPr>
              <a:t>The IEEE Standard defines an </a:t>
            </a:r>
            <a:r>
              <a:rPr lang="en-US" altLang="en-US" i="1" dirty="0">
                <a:latin typeface="Times New Roman" panose="02020603050405020304" pitchFamily="18" charset="0"/>
              </a:rPr>
              <a:t>architectural description</a:t>
            </a:r>
            <a:r>
              <a:rPr lang="en-US" altLang="en-US" dirty="0">
                <a:latin typeface="Times New Roman" panose="02020603050405020304" pitchFamily="18" charset="0"/>
              </a:rPr>
              <a:t> (AD) as a “a collection of products to document an architecture.” </a:t>
            </a:r>
          </a:p>
          <a:p>
            <a:pPr lvl="1" algn="just">
              <a:spcBef>
                <a:spcPts val="600"/>
              </a:spcBef>
            </a:pPr>
            <a:r>
              <a:rPr lang="en-US" altLang="en-US" dirty="0">
                <a:latin typeface="Times New Roman" panose="02020603050405020304" pitchFamily="18" charset="0"/>
              </a:rPr>
              <a:t>The description itself is represented using multiple views, where each </a:t>
            </a:r>
            <a:r>
              <a:rPr lang="en-US" altLang="en-US" i="1" dirty="0">
                <a:latin typeface="Times New Roman" panose="02020603050405020304" pitchFamily="18" charset="0"/>
              </a:rPr>
              <a:t>view</a:t>
            </a:r>
            <a:r>
              <a:rPr lang="en-US" altLang="en-US" dirty="0">
                <a:latin typeface="Times New Roman" panose="02020603050405020304" pitchFamily="18" charset="0"/>
              </a:rPr>
              <a:t> is “a representation of a whole system from the perspective of a related set of [stakeholder] concerns.”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539BE-1F5B-1152-902D-271BAB8C4E73}"/>
              </a:ext>
            </a:extLst>
          </p:cNvPr>
          <p:cNvSpPr>
            <a:spLocks noGrp="1"/>
          </p:cNvSpPr>
          <p:nvPr>
            <p:ph type="title"/>
          </p:nvPr>
        </p:nvSpPr>
        <p:spPr>
          <a:xfrm>
            <a:off x="838200" y="365126"/>
            <a:ext cx="10515600" cy="628788"/>
          </a:xfrm>
        </p:spPr>
        <p:txBody>
          <a:bodyPr>
            <a:normAutofit fontScale="90000"/>
          </a:bodyPr>
          <a:lstStyle/>
          <a:p>
            <a:r>
              <a:rPr lang="en-IN" dirty="0">
                <a:solidFill>
                  <a:srgbClr val="FF0000"/>
                </a:solidFill>
              </a:rPr>
              <a:t>Data Design</a:t>
            </a:r>
          </a:p>
        </p:txBody>
      </p:sp>
      <p:sp>
        <p:nvSpPr>
          <p:cNvPr id="3" name="Content Placeholder 2">
            <a:extLst>
              <a:ext uri="{FF2B5EF4-FFF2-40B4-BE49-F238E27FC236}">
                <a16:creationId xmlns:a16="http://schemas.microsoft.com/office/drawing/2014/main" id="{558F77A2-D7F4-B198-CC6A-5BD32166A347}"/>
              </a:ext>
            </a:extLst>
          </p:cNvPr>
          <p:cNvSpPr>
            <a:spLocks noGrp="1"/>
          </p:cNvSpPr>
          <p:nvPr>
            <p:ph idx="1"/>
          </p:nvPr>
        </p:nvSpPr>
        <p:spPr>
          <a:xfrm>
            <a:off x="838200" y="993915"/>
            <a:ext cx="10515600" cy="5183048"/>
          </a:xfrm>
        </p:spPr>
        <p:txBody>
          <a:bodyPr>
            <a:normAutofit fontScale="85000" lnSpcReduction="20000"/>
          </a:bodyPr>
          <a:lstStyle/>
          <a:p>
            <a:pPr marL="0" indent="0">
              <a:buNone/>
            </a:pPr>
            <a:r>
              <a:rPr lang="en-US" dirty="0"/>
              <a:t>The data design action translates data defined as part of the analysis model into data structures at the software component level and. When necessary into a database architecture at the application level.</a:t>
            </a:r>
          </a:p>
          <a:p>
            <a:pPr marL="0" indent="0">
              <a:buNone/>
            </a:pPr>
            <a:endParaRPr lang="en-US" dirty="0"/>
          </a:p>
          <a:p>
            <a:pPr marL="0" indent="0">
              <a:buNone/>
            </a:pPr>
            <a:r>
              <a:rPr lang="en-US" dirty="0"/>
              <a:t> </a:t>
            </a:r>
            <a:r>
              <a:rPr lang="en-US" dirty="0">
                <a:solidFill>
                  <a:srgbClr val="FF0000"/>
                </a:solidFill>
              </a:rPr>
              <a:t>Data Design at the Architectural Level</a:t>
            </a:r>
          </a:p>
          <a:p>
            <a:pPr marL="0" indent="0">
              <a:buNone/>
            </a:pPr>
            <a:r>
              <a:rPr lang="en-US" dirty="0"/>
              <a:t>The challenge in data design is to extract useful information from this data environment, particularly when the information desired is cross-functional.</a:t>
            </a:r>
          </a:p>
          <a:p>
            <a:pPr marL="0" indent="0">
              <a:buNone/>
            </a:pPr>
            <a:endParaRPr lang="en-US" dirty="0"/>
          </a:p>
          <a:p>
            <a:pPr marL="0" indent="0">
              <a:buNone/>
            </a:pPr>
            <a:r>
              <a:rPr lang="en-US" dirty="0"/>
              <a:t>To solve this challenge, the business IT community has developed data mining techniques, also called knowledge discovery in database (KDD) , that navigate through existing databases in an attempt to extract appropriate business-level information. An alternative solution, called a data warehouse, adds an additional layer to the data architecture.</a:t>
            </a:r>
          </a:p>
          <a:p>
            <a:pPr marL="0" indent="0">
              <a:buNone/>
            </a:pPr>
            <a:endParaRPr lang="en-US" dirty="0"/>
          </a:p>
          <a:p>
            <a:pPr marL="0" indent="0">
              <a:buNone/>
            </a:pPr>
            <a:r>
              <a:rPr lang="en-US" dirty="0"/>
              <a:t>A data warehouse is a separate data environment that is not directly integrated with day –to-day application but encompasses all data used by a business.</a:t>
            </a:r>
            <a:endParaRPr lang="en-IN" dirty="0"/>
          </a:p>
        </p:txBody>
      </p:sp>
    </p:spTree>
    <p:extLst>
      <p:ext uri="{BB962C8B-B14F-4D97-AF65-F5344CB8AC3E}">
        <p14:creationId xmlns:p14="http://schemas.microsoft.com/office/powerpoint/2010/main" val="39863621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0BCD0-95FA-109F-1FB7-4D32E9B663FA}"/>
              </a:ext>
            </a:extLst>
          </p:cNvPr>
          <p:cNvSpPr>
            <a:spLocks noGrp="1"/>
          </p:cNvSpPr>
          <p:nvPr>
            <p:ph type="title"/>
          </p:nvPr>
        </p:nvSpPr>
        <p:spPr>
          <a:xfrm>
            <a:off x="838200" y="365126"/>
            <a:ext cx="10515600" cy="933588"/>
          </a:xfrm>
        </p:spPr>
        <p:txBody>
          <a:bodyPr/>
          <a:lstStyle/>
          <a:p>
            <a:r>
              <a:rPr lang="en-US" dirty="0">
                <a:solidFill>
                  <a:srgbClr val="FF0000"/>
                </a:solidFill>
              </a:rPr>
              <a:t>Data Design at the Component Level</a:t>
            </a:r>
            <a:endParaRPr lang="en-IN" dirty="0">
              <a:solidFill>
                <a:srgbClr val="FF0000"/>
              </a:solidFill>
            </a:endParaRPr>
          </a:p>
        </p:txBody>
      </p:sp>
      <p:sp>
        <p:nvSpPr>
          <p:cNvPr id="3" name="Content Placeholder 2">
            <a:extLst>
              <a:ext uri="{FF2B5EF4-FFF2-40B4-BE49-F238E27FC236}">
                <a16:creationId xmlns:a16="http://schemas.microsoft.com/office/drawing/2014/main" id="{AE569A64-417C-9E4D-58F6-10105B4689D1}"/>
              </a:ext>
            </a:extLst>
          </p:cNvPr>
          <p:cNvSpPr>
            <a:spLocks noGrp="1"/>
          </p:cNvSpPr>
          <p:nvPr>
            <p:ph idx="1"/>
          </p:nvPr>
        </p:nvSpPr>
        <p:spPr>
          <a:xfrm>
            <a:off x="838200" y="1298714"/>
            <a:ext cx="10515600" cy="4878249"/>
          </a:xfrm>
        </p:spPr>
        <p:txBody>
          <a:bodyPr>
            <a:normAutofit fontScale="77500" lnSpcReduction="20000"/>
          </a:bodyPr>
          <a:lstStyle/>
          <a:p>
            <a:pPr marL="0" indent="0">
              <a:buNone/>
            </a:pPr>
            <a:r>
              <a:rPr lang="en-US" dirty="0"/>
              <a:t>Data design at the component level focuses on the representation of the data structures that are directly accessed by one or more software components. We consider the following set of principles (adapted from for data specification):</a:t>
            </a:r>
          </a:p>
          <a:p>
            <a:pPr marL="0" indent="0">
              <a:buNone/>
            </a:pPr>
            <a:r>
              <a:rPr lang="en-US" dirty="0"/>
              <a:t>1. The systematic analysis principles applied to function and behavior should also be applied to data.</a:t>
            </a:r>
          </a:p>
          <a:p>
            <a:pPr marL="0" indent="0">
              <a:buNone/>
            </a:pPr>
            <a:r>
              <a:rPr lang="en-US" dirty="0"/>
              <a:t>2. All data structure and the operations to be performed on each should be identified.</a:t>
            </a:r>
          </a:p>
          <a:p>
            <a:pPr marL="0" indent="0">
              <a:buNone/>
            </a:pPr>
            <a:r>
              <a:rPr lang="en-US" dirty="0"/>
              <a:t>3. A mechanism for defining the content of each data object should be established and used to define both data and the operation applied it.</a:t>
            </a:r>
          </a:p>
          <a:p>
            <a:pPr marL="0" indent="0">
              <a:buNone/>
            </a:pPr>
            <a:r>
              <a:rPr lang="en-US" dirty="0"/>
              <a:t>4. Low-level design decision should be known only to those modules that must make direct use of the data contained within the structure.</a:t>
            </a:r>
          </a:p>
          <a:p>
            <a:pPr marL="0" indent="0">
              <a:buNone/>
            </a:pPr>
            <a:r>
              <a:rPr lang="en-US" dirty="0"/>
              <a:t>5. The representation of a data structure should be known only to those modules that must make direct use of the data contained within the structure.</a:t>
            </a:r>
          </a:p>
          <a:p>
            <a:pPr marL="0" indent="0">
              <a:buNone/>
            </a:pPr>
            <a:r>
              <a:rPr lang="en-US" dirty="0"/>
              <a:t>6. A library of useful data structures and the operations that may be applied to them should be developed.</a:t>
            </a:r>
          </a:p>
          <a:p>
            <a:pPr marL="0" indent="0">
              <a:buNone/>
            </a:pPr>
            <a:r>
              <a:rPr lang="en-US" dirty="0"/>
              <a:t>7. A software design and programming language should support the specification and realization of abstract data types.</a:t>
            </a:r>
            <a:endParaRPr lang="en-IN" dirty="0"/>
          </a:p>
        </p:txBody>
      </p:sp>
    </p:spTree>
    <p:extLst>
      <p:ext uri="{BB962C8B-B14F-4D97-AF65-F5344CB8AC3E}">
        <p14:creationId xmlns:p14="http://schemas.microsoft.com/office/powerpoint/2010/main" val="1985361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4">
            <a:extLst>
              <a:ext uri="{FF2B5EF4-FFF2-40B4-BE49-F238E27FC236}">
                <a16:creationId xmlns:a16="http://schemas.microsoft.com/office/drawing/2014/main" id="{EC0BF3EE-E7A7-8445-4BC8-EE074C483531}"/>
              </a:ext>
            </a:extLst>
          </p:cNvPr>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2400">
                <a:solidFill>
                  <a:schemeClr val="tx1"/>
                </a:solidFill>
                <a:latin typeface="Helvetica" panose="020B0604020202020204" pitchFamily="34" charset="0"/>
              </a:defRPr>
            </a:lvl1pPr>
            <a:lvl2pPr marL="742950" indent="-285750">
              <a:spcBef>
                <a:spcPct val="20000"/>
              </a:spcBef>
              <a:buClr>
                <a:schemeClr val="folHlink"/>
              </a:buClr>
              <a:buSzPct val="70000"/>
              <a:buFont typeface="Wingdings" panose="05000000000000000000" pitchFamily="2" charset="2"/>
              <a:buChar char="n"/>
              <a:defRPr sz="2000">
                <a:solidFill>
                  <a:schemeClr val="tx1"/>
                </a:solidFill>
                <a:latin typeface="Helvetica" panose="020B0604020202020204" pitchFamily="34" charset="0"/>
              </a:defRPr>
            </a:lvl2pPr>
            <a:lvl3pPr marL="1143000" indent="-228600">
              <a:spcBef>
                <a:spcPct val="20000"/>
              </a:spcBef>
              <a:buClr>
                <a:schemeClr val="tx2"/>
              </a:buClr>
              <a:buChar char="•"/>
              <a:defRPr>
                <a:solidFill>
                  <a:schemeClr val="tx1"/>
                </a:solidFill>
                <a:latin typeface="Helvetica" panose="020B0604020202020204" pitchFamily="34" charset="0"/>
              </a:defRPr>
            </a:lvl3pPr>
            <a:lvl4pPr marL="1600200" indent="-228600">
              <a:spcBef>
                <a:spcPct val="20000"/>
              </a:spcBef>
              <a:buClr>
                <a:schemeClr val="hlink"/>
              </a:buClr>
              <a:buChar char="•"/>
              <a:defRPr sz="1600">
                <a:solidFill>
                  <a:schemeClr val="tx1"/>
                </a:solidFill>
                <a:latin typeface="Helvetica" panose="020B0604020202020204" pitchFamily="34" charset="0"/>
              </a:defRPr>
            </a:lvl4pPr>
            <a:lvl5pPr marL="2057400" indent="-228600">
              <a:spcBef>
                <a:spcPct val="20000"/>
              </a:spcBef>
              <a:buClr>
                <a:schemeClr val="tx1"/>
              </a:buClr>
              <a:buSzPct val="85000"/>
              <a:buChar char="•"/>
              <a:defRPr sz="1600">
                <a:solidFill>
                  <a:schemeClr val="tx1"/>
                </a:solidFill>
                <a:latin typeface="Helvetica" panose="020B0604020202020204" pitchFamily="34" charset="0"/>
              </a:defRPr>
            </a:lvl5pPr>
            <a:lvl6pPr marL="25146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6pPr>
            <a:lvl7pPr marL="29718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7pPr>
            <a:lvl8pPr marL="34290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8pPr>
            <a:lvl9pPr marL="3886200" indent="-228600" eaLnBrk="0" fontAlgn="base" hangingPunct="0">
              <a:spcBef>
                <a:spcPct val="20000"/>
              </a:spcBef>
              <a:spcAft>
                <a:spcPct val="0"/>
              </a:spcAft>
              <a:buClr>
                <a:schemeClr val="tx1"/>
              </a:buClr>
              <a:buSzPct val="85000"/>
              <a:buChar char="•"/>
              <a:defRPr sz="1600">
                <a:solidFill>
                  <a:schemeClr val="tx1"/>
                </a:solidFill>
                <a:latin typeface="Helvetica" panose="020B0604020202020204" pitchFamily="34" charset="0"/>
              </a:defRPr>
            </a:lvl9pPr>
          </a:lstStyle>
          <a:p>
            <a:pPr>
              <a:spcBef>
                <a:spcPct val="0"/>
              </a:spcBef>
              <a:buClrTx/>
              <a:buSzTx/>
              <a:buFontTx/>
              <a:buNone/>
            </a:pPr>
            <a:fld id="{35193799-51C3-451C-904E-8A9F75A23186}" type="slidenum">
              <a:rPr lang="en-US" altLang="en-US" sz="1000"/>
              <a:pPr>
                <a:spcBef>
                  <a:spcPct val="0"/>
                </a:spcBef>
                <a:buClrTx/>
                <a:buSzTx/>
                <a:buFontTx/>
                <a:buNone/>
              </a:pPr>
              <a:t>44</a:t>
            </a:fld>
            <a:endParaRPr lang="en-US" altLang="en-US" sz="1000"/>
          </a:p>
        </p:txBody>
      </p:sp>
      <p:sp>
        <p:nvSpPr>
          <p:cNvPr id="20483" name="Rectangle 3">
            <a:extLst>
              <a:ext uri="{FF2B5EF4-FFF2-40B4-BE49-F238E27FC236}">
                <a16:creationId xmlns:a16="http://schemas.microsoft.com/office/drawing/2014/main" id="{578C774D-2D88-8BDD-138D-60FB1FFE9B50}"/>
              </a:ext>
            </a:extLst>
          </p:cNvPr>
          <p:cNvSpPr>
            <a:spLocks noGrp="1" noChangeArrowheads="1"/>
          </p:cNvSpPr>
          <p:nvPr>
            <p:ph type="title"/>
          </p:nvPr>
        </p:nvSpPr>
        <p:spPr>
          <a:xfrm>
            <a:off x="596348" y="1066800"/>
            <a:ext cx="7691990" cy="685800"/>
          </a:xfrm>
        </p:spPr>
        <p:txBody>
          <a:bodyPr>
            <a:normAutofit fontScale="90000"/>
          </a:bodyPr>
          <a:lstStyle/>
          <a:p>
            <a:pPr eaLnBrk="1" hangingPunct="1"/>
            <a:r>
              <a:rPr lang="en-US" altLang="en-US" dirty="0">
                <a:solidFill>
                  <a:srgbClr val="FF0000"/>
                </a:solidFill>
              </a:rPr>
              <a:t>Architectural Styles</a:t>
            </a:r>
          </a:p>
        </p:txBody>
      </p:sp>
      <p:sp>
        <p:nvSpPr>
          <p:cNvPr id="20484" name="Rectangle 4">
            <a:extLst>
              <a:ext uri="{FF2B5EF4-FFF2-40B4-BE49-F238E27FC236}">
                <a16:creationId xmlns:a16="http://schemas.microsoft.com/office/drawing/2014/main" id="{C997CE7C-06B3-89B1-449D-3057CDAB6422}"/>
              </a:ext>
            </a:extLst>
          </p:cNvPr>
          <p:cNvSpPr>
            <a:spLocks noGrp="1" noChangeArrowheads="1"/>
          </p:cNvSpPr>
          <p:nvPr>
            <p:ph type="body" idx="1"/>
          </p:nvPr>
        </p:nvSpPr>
        <p:spPr>
          <a:xfrm>
            <a:off x="1046921" y="3710609"/>
            <a:ext cx="9385851" cy="2640979"/>
          </a:xfrm>
        </p:spPr>
        <p:txBody>
          <a:bodyPr/>
          <a:lstStyle/>
          <a:p>
            <a:pPr eaLnBrk="1" hangingPunct="1"/>
            <a:r>
              <a:rPr lang="en-US" altLang="en-US" sz="2000" dirty="0">
                <a:solidFill>
                  <a:schemeClr val="folHlink"/>
                </a:solidFill>
              </a:rPr>
              <a:t>Data-centered architectures</a:t>
            </a:r>
          </a:p>
          <a:p>
            <a:pPr eaLnBrk="1" hangingPunct="1"/>
            <a:r>
              <a:rPr lang="en-US" altLang="en-US" sz="2000" dirty="0">
                <a:solidFill>
                  <a:schemeClr val="folHlink"/>
                </a:solidFill>
              </a:rPr>
              <a:t>Data flow architectures</a:t>
            </a:r>
          </a:p>
          <a:p>
            <a:pPr eaLnBrk="1" hangingPunct="1"/>
            <a:r>
              <a:rPr lang="en-US" altLang="en-US" sz="2000" dirty="0">
                <a:solidFill>
                  <a:schemeClr val="folHlink"/>
                </a:solidFill>
              </a:rPr>
              <a:t>Call and return architectures</a:t>
            </a:r>
          </a:p>
          <a:p>
            <a:pPr eaLnBrk="1" hangingPunct="1"/>
            <a:r>
              <a:rPr lang="en-US" altLang="en-US" sz="2000" dirty="0">
                <a:solidFill>
                  <a:schemeClr val="folHlink"/>
                </a:solidFill>
              </a:rPr>
              <a:t>Object-oriented architectures</a:t>
            </a:r>
          </a:p>
          <a:p>
            <a:pPr eaLnBrk="1" hangingPunct="1"/>
            <a:r>
              <a:rPr lang="en-US" altLang="en-US" sz="2000" dirty="0">
                <a:solidFill>
                  <a:schemeClr val="folHlink"/>
                </a:solidFill>
              </a:rPr>
              <a:t>Layered architectures</a:t>
            </a:r>
            <a:endParaRPr lang="en-US" altLang="en-US" dirty="0">
              <a:solidFill>
                <a:schemeClr val="folHlink"/>
              </a:solidFill>
            </a:endParaRPr>
          </a:p>
        </p:txBody>
      </p:sp>
      <p:sp>
        <p:nvSpPr>
          <p:cNvPr id="177157" name="Text Box 5">
            <a:extLst>
              <a:ext uri="{FF2B5EF4-FFF2-40B4-BE49-F238E27FC236}">
                <a16:creationId xmlns:a16="http://schemas.microsoft.com/office/drawing/2014/main" id="{D1907EFD-3006-16EA-8ADE-9F8F47AFE64F}"/>
              </a:ext>
            </a:extLst>
          </p:cNvPr>
          <p:cNvSpPr txBox="1">
            <a:spLocks noChangeArrowheads="1"/>
          </p:cNvSpPr>
          <p:nvPr/>
        </p:nvSpPr>
        <p:spPr bwMode="auto">
          <a:xfrm>
            <a:off x="596347" y="1828801"/>
            <a:ext cx="10164417" cy="1588127"/>
          </a:xfrm>
          <a:prstGeom prst="rect">
            <a:avLst/>
          </a:prstGeom>
          <a:noFill/>
          <a:ln>
            <a:noFill/>
          </a:ln>
          <a:effectLst/>
        </p:spPr>
        <p:txBody>
          <a:bodyPr wrap="square">
            <a:spAutoFit/>
          </a:bodyPr>
          <a:lstStyle/>
          <a:p>
            <a:pPr>
              <a:lnSpc>
                <a:spcPct val="90000"/>
              </a:lnSpc>
              <a:spcBef>
                <a:spcPct val="50000"/>
              </a:spcBef>
              <a:defRPr/>
            </a:pPr>
            <a:r>
              <a:rPr lang="en-US" dirty="0">
                <a:effectLst>
                  <a:outerShdw blurRad="38100" dist="38100" dir="2700000" algn="tl">
                    <a:srgbClr val="FFFFFF"/>
                  </a:outerShdw>
                </a:effectLst>
                <a:latin typeface="Palatino" pitchFamily="-128" charset="0"/>
                <a:ea typeface="ＭＳ Ｐゴシック" pitchFamily="-128" charset="-128"/>
              </a:rPr>
              <a:t>Each style describes a system category that encompasses: (1) a </a:t>
            </a:r>
            <a:r>
              <a:rPr lang="en-US" b="1" dirty="0">
                <a:solidFill>
                  <a:schemeClr val="folHlink"/>
                </a:solidFill>
                <a:latin typeface="Palatino" pitchFamily="-128" charset="0"/>
                <a:ea typeface="ＭＳ Ｐゴシック" pitchFamily="-128" charset="-128"/>
              </a:rPr>
              <a:t>set of components</a:t>
            </a:r>
            <a:r>
              <a:rPr lang="en-US" dirty="0">
                <a:effectLst>
                  <a:outerShdw blurRad="38100" dist="38100" dir="2700000" algn="tl">
                    <a:srgbClr val="FFFFFF"/>
                  </a:outerShdw>
                </a:effectLst>
                <a:latin typeface="Palatino" pitchFamily="-128" charset="0"/>
                <a:ea typeface="ＭＳ Ｐゴシック" pitchFamily="-128" charset="-128"/>
              </a:rPr>
              <a:t> (e.g., a database, computational modules) that perform a function required by a system, (2) a </a:t>
            </a:r>
            <a:r>
              <a:rPr lang="en-US" b="1" dirty="0">
                <a:solidFill>
                  <a:schemeClr val="folHlink"/>
                </a:solidFill>
                <a:latin typeface="Palatino" pitchFamily="-128" charset="0"/>
                <a:ea typeface="ＭＳ Ｐゴシック" pitchFamily="-128" charset="-128"/>
              </a:rPr>
              <a:t>set of connectors</a:t>
            </a:r>
            <a:r>
              <a:rPr lang="en-US" dirty="0">
                <a:solidFill>
                  <a:schemeClr val="folHlink"/>
                </a:solidFill>
                <a:latin typeface="Palatino" pitchFamily="-128" charset="0"/>
                <a:ea typeface="ＭＳ Ｐゴシック" pitchFamily="-128" charset="-128"/>
              </a:rPr>
              <a:t> </a:t>
            </a:r>
            <a:r>
              <a:rPr lang="en-US" dirty="0">
                <a:effectLst>
                  <a:outerShdw blurRad="38100" dist="38100" dir="2700000" algn="tl">
                    <a:srgbClr val="FFFFFF"/>
                  </a:outerShdw>
                </a:effectLst>
                <a:latin typeface="Palatino" pitchFamily="-128" charset="0"/>
                <a:ea typeface="ＭＳ Ｐゴシック" pitchFamily="-128" charset="-128"/>
              </a:rPr>
              <a:t>that enable “communication, coordination and cooperation” among components, (3) </a:t>
            </a:r>
            <a:r>
              <a:rPr lang="en-US" b="1" dirty="0">
                <a:solidFill>
                  <a:schemeClr val="folHlink"/>
                </a:solidFill>
                <a:latin typeface="Palatino" pitchFamily="-128" charset="0"/>
                <a:ea typeface="ＭＳ Ｐゴシック" pitchFamily="-128" charset="-128"/>
              </a:rPr>
              <a:t>constraints</a:t>
            </a:r>
            <a:r>
              <a:rPr lang="en-US" dirty="0">
                <a:effectLst>
                  <a:outerShdw blurRad="38100" dist="38100" dir="2700000" algn="tl">
                    <a:srgbClr val="FFFFFF"/>
                  </a:outerShdw>
                </a:effectLst>
                <a:latin typeface="Palatino" pitchFamily="-128" charset="0"/>
                <a:ea typeface="ＭＳ Ｐゴシック" pitchFamily="-128" charset="-128"/>
              </a:rPr>
              <a:t> that define how components can be integrated to form the system, and (4) </a:t>
            </a:r>
            <a:r>
              <a:rPr lang="en-US" b="1" dirty="0">
                <a:solidFill>
                  <a:schemeClr val="folHlink"/>
                </a:solidFill>
                <a:latin typeface="Palatino" pitchFamily="-128" charset="0"/>
                <a:ea typeface="ＭＳ Ｐゴシック" pitchFamily="-128" charset="-128"/>
              </a:rPr>
              <a:t>semantic models</a:t>
            </a:r>
            <a:r>
              <a:rPr lang="en-US" dirty="0">
                <a:effectLst>
                  <a:outerShdw blurRad="38100" dist="38100" dir="2700000" algn="tl">
                    <a:srgbClr val="FFFFFF"/>
                  </a:outerShdw>
                </a:effectLst>
                <a:latin typeface="Palatino" pitchFamily="-128" charset="0"/>
                <a:ea typeface="ＭＳ Ｐゴシック" pitchFamily="-128" charset="-128"/>
              </a:rPr>
              <a:t> that enable a designer to understand the overall properties of a system by analyzing the known properties of its constituent parts.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BAF568F-0656-7CC9-AD0C-5859968E278D}"/>
              </a:ext>
            </a:extLst>
          </p:cNvPr>
          <p:cNvPicPr>
            <a:picLocks noGrp="1" noChangeAspect="1"/>
          </p:cNvPicPr>
          <p:nvPr>
            <p:ph idx="1"/>
          </p:nvPr>
        </p:nvPicPr>
        <p:blipFill>
          <a:blip r:embed="rId2"/>
          <a:stretch>
            <a:fillRect/>
          </a:stretch>
        </p:blipFill>
        <p:spPr>
          <a:xfrm>
            <a:off x="1298713" y="914401"/>
            <a:ext cx="9369287" cy="4801542"/>
          </a:xfrm>
          <a:prstGeom prst="rect">
            <a:avLst/>
          </a:prstGeom>
        </p:spPr>
      </p:pic>
    </p:spTree>
    <p:extLst>
      <p:ext uri="{BB962C8B-B14F-4D97-AF65-F5344CB8AC3E}">
        <p14:creationId xmlns:p14="http://schemas.microsoft.com/office/powerpoint/2010/main" val="340867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2235949-0DFB-2F49-F1E3-DEBFA814F05F}"/>
              </a:ext>
            </a:extLst>
          </p:cNvPr>
          <p:cNvPicPr>
            <a:picLocks noGrp="1" noChangeAspect="1"/>
          </p:cNvPicPr>
          <p:nvPr>
            <p:ph idx="1"/>
          </p:nvPr>
        </p:nvPicPr>
        <p:blipFill>
          <a:blip r:embed="rId2"/>
          <a:stretch>
            <a:fillRect/>
          </a:stretch>
        </p:blipFill>
        <p:spPr>
          <a:xfrm>
            <a:off x="1179442" y="490331"/>
            <a:ext cx="10124661" cy="5625514"/>
          </a:xfrm>
        </p:spPr>
      </p:pic>
    </p:spTree>
    <p:extLst>
      <p:ext uri="{BB962C8B-B14F-4D97-AF65-F5344CB8AC3E}">
        <p14:creationId xmlns:p14="http://schemas.microsoft.com/office/powerpoint/2010/main" val="33477679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7290C-C26B-E2C1-105A-04AE42BCFEDA}"/>
              </a:ext>
            </a:extLst>
          </p:cNvPr>
          <p:cNvSpPr>
            <a:spLocks noGrp="1"/>
          </p:cNvSpPr>
          <p:nvPr>
            <p:ph type="title"/>
          </p:nvPr>
        </p:nvSpPr>
        <p:spPr/>
        <p:txBody>
          <a:bodyPr/>
          <a:lstStyle/>
          <a:p>
            <a:r>
              <a:rPr lang="en-US" dirty="0">
                <a:solidFill>
                  <a:srgbClr val="FF0000"/>
                </a:solidFill>
              </a:rPr>
              <a:t>Data-flow architecture</a:t>
            </a:r>
            <a:endParaRPr lang="en-IN" dirty="0">
              <a:solidFill>
                <a:srgbClr val="FF0000"/>
              </a:solidFill>
            </a:endParaRPr>
          </a:p>
        </p:txBody>
      </p:sp>
      <p:sp>
        <p:nvSpPr>
          <p:cNvPr id="3" name="Content Placeholder 2">
            <a:extLst>
              <a:ext uri="{FF2B5EF4-FFF2-40B4-BE49-F238E27FC236}">
                <a16:creationId xmlns:a16="http://schemas.microsoft.com/office/drawing/2014/main" id="{8BAB510D-F9BF-E015-787B-F9B18D1953DB}"/>
              </a:ext>
            </a:extLst>
          </p:cNvPr>
          <p:cNvSpPr>
            <a:spLocks noGrp="1"/>
          </p:cNvSpPr>
          <p:nvPr>
            <p:ph idx="1"/>
          </p:nvPr>
        </p:nvSpPr>
        <p:spPr/>
        <p:txBody>
          <a:bodyPr/>
          <a:lstStyle/>
          <a:p>
            <a:r>
              <a:rPr lang="en-US" dirty="0"/>
              <a:t>The architecture is applied when input data are to be transformed through a series of computational or manipulate components into output data. </a:t>
            </a:r>
          </a:p>
          <a:p>
            <a:r>
              <a:rPr lang="en-US" dirty="0"/>
              <a:t>A pipe and filter structure  has a set of components, called filters, connected by pipes that transmit data from one component to accept data input of a certain form , and produces data output ( to the next filters) of a specified form. </a:t>
            </a:r>
          </a:p>
          <a:p>
            <a:r>
              <a:rPr lang="en-US" dirty="0"/>
              <a:t>However, the filter does not require knowledge of the workings of its neighboring filters.</a:t>
            </a:r>
            <a:endParaRPr lang="en-IN" dirty="0"/>
          </a:p>
        </p:txBody>
      </p:sp>
    </p:spTree>
    <p:extLst>
      <p:ext uri="{BB962C8B-B14F-4D97-AF65-F5344CB8AC3E}">
        <p14:creationId xmlns:p14="http://schemas.microsoft.com/office/powerpoint/2010/main" val="2284705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96CF0CC-D29C-840E-D924-ADD17FA7F532}"/>
              </a:ext>
            </a:extLst>
          </p:cNvPr>
          <p:cNvPicPr>
            <a:picLocks noGrp="1" noChangeAspect="1"/>
          </p:cNvPicPr>
          <p:nvPr>
            <p:ph idx="1"/>
          </p:nvPr>
        </p:nvPicPr>
        <p:blipFill>
          <a:blip r:embed="rId2"/>
          <a:stretch>
            <a:fillRect/>
          </a:stretch>
        </p:blipFill>
        <p:spPr>
          <a:xfrm>
            <a:off x="1921565" y="569843"/>
            <a:ext cx="8640418" cy="5607120"/>
          </a:xfrm>
          <a:prstGeom prst="rect">
            <a:avLst/>
          </a:prstGeom>
        </p:spPr>
      </p:pic>
    </p:spTree>
    <p:extLst>
      <p:ext uri="{BB962C8B-B14F-4D97-AF65-F5344CB8AC3E}">
        <p14:creationId xmlns:p14="http://schemas.microsoft.com/office/powerpoint/2010/main" val="13072977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01E4139-0854-345D-E7BE-19206F024C7C}"/>
              </a:ext>
            </a:extLst>
          </p:cNvPr>
          <p:cNvPicPr>
            <a:picLocks noGrp="1" noChangeAspect="1"/>
          </p:cNvPicPr>
          <p:nvPr>
            <p:ph idx="1"/>
          </p:nvPr>
        </p:nvPicPr>
        <p:blipFill>
          <a:blip r:embed="rId2"/>
          <a:stretch>
            <a:fillRect/>
          </a:stretch>
        </p:blipFill>
        <p:spPr>
          <a:xfrm>
            <a:off x="742122" y="516835"/>
            <a:ext cx="10893287" cy="5566352"/>
          </a:xfrm>
        </p:spPr>
      </p:pic>
    </p:spTree>
    <p:extLst>
      <p:ext uri="{BB962C8B-B14F-4D97-AF65-F5344CB8AC3E}">
        <p14:creationId xmlns:p14="http://schemas.microsoft.com/office/powerpoint/2010/main" val="3782200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AE80FB1-879E-058E-C0C1-C2887B486329}"/>
              </a:ext>
            </a:extLst>
          </p:cNvPr>
          <p:cNvPicPr>
            <a:picLocks noGrp="1" noChangeAspect="1"/>
          </p:cNvPicPr>
          <p:nvPr>
            <p:ph idx="1"/>
          </p:nvPr>
        </p:nvPicPr>
        <p:blipFill>
          <a:blip r:embed="rId2"/>
          <a:stretch>
            <a:fillRect/>
          </a:stretch>
        </p:blipFill>
        <p:spPr>
          <a:xfrm>
            <a:off x="1073426" y="0"/>
            <a:ext cx="9174113" cy="6626087"/>
          </a:xfrm>
        </p:spPr>
      </p:pic>
    </p:spTree>
    <p:extLst>
      <p:ext uri="{BB962C8B-B14F-4D97-AF65-F5344CB8AC3E}">
        <p14:creationId xmlns:p14="http://schemas.microsoft.com/office/powerpoint/2010/main" val="35837270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3D277-6CB4-2ED6-FFEC-829EA1D5B39C}"/>
              </a:ext>
            </a:extLst>
          </p:cNvPr>
          <p:cNvSpPr>
            <a:spLocks noGrp="1"/>
          </p:cNvSpPr>
          <p:nvPr>
            <p:ph type="title"/>
          </p:nvPr>
        </p:nvSpPr>
        <p:spPr>
          <a:xfrm>
            <a:off x="758687" y="0"/>
            <a:ext cx="10515600" cy="1325563"/>
          </a:xfrm>
        </p:spPr>
        <p:txBody>
          <a:bodyPr/>
          <a:lstStyle/>
          <a:p>
            <a:r>
              <a:rPr lang="en-IN" dirty="0">
                <a:solidFill>
                  <a:srgbClr val="FF0000"/>
                </a:solidFill>
              </a:rPr>
              <a:t>Call and return architecture</a:t>
            </a:r>
          </a:p>
        </p:txBody>
      </p:sp>
      <p:sp>
        <p:nvSpPr>
          <p:cNvPr id="3" name="Content Placeholder 2">
            <a:extLst>
              <a:ext uri="{FF2B5EF4-FFF2-40B4-BE49-F238E27FC236}">
                <a16:creationId xmlns:a16="http://schemas.microsoft.com/office/drawing/2014/main" id="{C3E05B9F-390A-1F43-27A6-2A25CDCD9234}"/>
              </a:ext>
            </a:extLst>
          </p:cNvPr>
          <p:cNvSpPr>
            <a:spLocks noGrp="1"/>
          </p:cNvSpPr>
          <p:nvPr>
            <p:ph idx="1"/>
          </p:nvPr>
        </p:nvSpPr>
        <p:spPr>
          <a:xfrm>
            <a:off x="838200" y="1325563"/>
            <a:ext cx="10515600" cy="4851400"/>
          </a:xfrm>
        </p:spPr>
        <p:txBody>
          <a:bodyPr>
            <a:normAutofit/>
          </a:bodyPr>
          <a:lstStyle/>
          <a:p>
            <a:r>
              <a:rPr lang="en-US" dirty="0"/>
              <a:t>This architectural style enables a software designer (system architect) to achieve a program structure that is relatively easy to modify and scale. </a:t>
            </a:r>
          </a:p>
          <a:p>
            <a:pPr marL="0" indent="0">
              <a:buNone/>
            </a:pPr>
            <a:r>
              <a:rPr lang="en-US" dirty="0">
                <a:solidFill>
                  <a:srgbClr val="FF0000"/>
                </a:solidFill>
              </a:rPr>
              <a:t>Two sub styles within category:</a:t>
            </a:r>
          </a:p>
          <a:p>
            <a:pPr marL="0" indent="0">
              <a:buNone/>
            </a:pPr>
            <a:r>
              <a:rPr lang="en-US" dirty="0"/>
              <a:t>• Main programs/ subprograms architecture. This classic program structure decomposes functions into a control hierarchy where a “main” program invokes a number of program components, which in turn may invoke still other components.</a:t>
            </a:r>
          </a:p>
          <a:p>
            <a:pPr marL="0" indent="0">
              <a:buNone/>
            </a:pPr>
            <a:r>
              <a:rPr lang="en-US" dirty="0"/>
              <a:t>• Remote procedure called architecture. The components of a main program/sub- program architecture are distributed across multiple computers on a network.</a:t>
            </a:r>
            <a:endParaRPr lang="en-IN" dirty="0"/>
          </a:p>
        </p:txBody>
      </p:sp>
    </p:spTree>
    <p:extLst>
      <p:ext uri="{BB962C8B-B14F-4D97-AF65-F5344CB8AC3E}">
        <p14:creationId xmlns:p14="http://schemas.microsoft.com/office/powerpoint/2010/main" val="2206504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E65587C-56A2-DABE-94D1-C5FD21A3960F}"/>
              </a:ext>
            </a:extLst>
          </p:cNvPr>
          <p:cNvPicPr>
            <a:picLocks noGrp="1" noChangeAspect="1"/>
          </p:cNvPicPr>
          <p:nvPr>
            <p:ph idx="1"/>
          </p:nvPr>
        </p:nvPicPr>
        <p:blipFill>
          <a:blip r:embed="rId2"/>
          <a:stretch>
            <a:fillRect/>
          </a:stretch>
        </p:blipFill>
        <p:spPr>
          <a:xfrm>
            <a:off x="636104" y="848139"/>
            <a:ext cx="10515600" cy="5328824"/>
          </a:xfrm>
          <a:prstGeom prst="rect">
            <a:avLst/>
          </a:prstGeom>
        </p:spPr>
      </p:pic>
    </p:spTree>
    <p:extLst>
      <p:ext uri="{BB962C8B-B14F-4D97-AF65-F5344CB8AC3E}">
        <p14:creationId xmlns:p14="http://schemas.microsoft.com/office/powerpoint/2010/main" val="41858628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EEED5-8D43-0C3D-2F95-0DD2244B3740}"/>
              </a:ext>
            </a:extLst>
          </p:cNvPr>
          <p:cNvSpPr>
            <a:spLocks noGrp="1"/>
          </p:cNvSpPr>
          <p:nvPr>
            <p:ph type="title"/>
          </p:nvPr>
        </p:nvSpPr>
        <p:spPr>
          <a:xfrm>
            <a:off x="838200" y="365125"/>
            <a:ext cx="10515600" cy="2086527"/>
          </a:xfrm>
        </p:spPr>
        <p:txBody>
          <a:bodyPr>
            <a:noAutofit/>
          </a:bodyPr>
          <a:lstStyle/>
          <a:p>
            <a:r>
              <a:rPr lang="en-US" sz="2800" dirty="0">
                <a:solidFill>
                  <a:srgbClr val="FF0000"/>
                </a:solidFill>
              </a:rPr>
              <a:t>Layered architecture</a:t>
            </a:r>
            <a:br>
              <a:rPr lang="en-US" sz="2800" dirty="0"/>
            </a:br>
            <a:r>
              <a:rPr lang="en-US" sz="2800" dirty="0"/>
              <a:t>The components of a system encapsulate data and the operations that must be applied to manipulate the data. Communication and coordination between components is accomplished via message passing.</a:t>
            </a:r>
            <a:endParaRPr lang="en-IN" sz="2800" dirty="0"/>
          </a:p>
        </p:txBody>
      </p:sp>
      <p:pic>
        <p:nvPicPr>
          <p:cNvPr id="4" name="Content Placeholder 3">
            <a:extLst>
              <a:ext uri="{FF2B5EF4-FFF2-40B4-BE49-F238E27FC236}">
                <a16:creationId xmlns:a16="http://schemas.microsoft.com/office/drawing/2014/main" id="{AD3218C9-DA2F-97A0-D9AE-AF55D871D1D5}"/>
              </a:ext>
            </a:extLst>
          </p:cNvPr>
          <p:cNvPicPr>
            <a:picLocks noGrp="1" noChangeAspect="1"/>
          </p:cNvPicPr>
          <p:nvPr>
            <p:ph idx="1"/>
          </p:nvPr>
        </p:nvPicPr>
        <p:blipFill>
          <a:blip r:embed="rId2"/>
          <a:stretch>
            <a:fillRect/>
          </a:stretch>
        </p:blipFill>
        <p:spPr>
          <a:xfrm>
            <a:off x="2213113" y="2755900"/>
            <a:ext cx="7871791" cy="3421063"/>
          </a:xfrm>
          <a:prstGeom prst="rect">
            <a:avLst/>
          </a:prstGeom>
        </p:spPr>
      </p:pic>
    </p:spTree>
    <p:extLst>
      <p:ext uri="{BB962C8B-B14F-4D97-AF65-F5344CB8AC3E}">
        <p14:creationId xmlns:p14="http://schemas.microsoft.com/office/powerpoint/2010/main" val="21000176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9389FCD-CD91-CA34-7B93-69E74C931EDB}"/>
              </a:ext>
            </a:extLst>
          </p:cNvPr>
          <p:cNvPicPr>
            <a:picLocks noGrp="1" noChangeAspect="1"/>
          </p:cNvPicPr>
          <p:nvPr>
            <p:ph idx="1"/>
          </p:nvPr>
        </p:nvPicPr>
        <p:blipFill>
          <a:blip r:embed="rId2"/>
          <a:stretch>
            <a:fillRect/>
          </a:stretch>
        </p:blipFill>
        <p:spPr>
          <a:xfrm>
            <a:off x="1219200" y="861391"/>
            <a:ext cx="10058400" cy="5446644"/>
          </a:xfrm>
        </p:spPr>
      </p:pic>
    </p:spTree>
    <p:extLst>
      <p:ext uri="{BB962C8B-B14F-4D97-AF65-F5344CB8AC3E}">
        <p14:creationId xmlns:p14="http://schemas.microsoft.com/office/powerpoint/2010/main" val="2097173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68E7-C3E9-8074-38BD-E0D6434A9A26}"/>
              </a:ext>
            </a:extLst>
          </p:cNvPr>
          <p:cNvSpPr>
            <a:spLocks noGrp="1"/>
          </p:cNvSpPr>
          <p:nvPr>
            <p:ph type="title"/>
          </p:nvPr>
        </p:nvSpPr>
        <p:spPr>
          <a:xfrm>
            <a:off x="838200" y="365126"/>
            <a:ext cx="10515600" cy="946840"/>
          </a:xfrm>
        </p:spPr>
        <p:txBody>
          <a:bodyPr/>
          <a:lstStyle/>
          <a:p>
            <a:r>
              <a:rPr lang="en-IN" dirty="0">
                <a:solidFill>
                  <a:srgbClr val="FF0000"/>
                </a:solidFill>
              </a:rPr>
              <a:t>Fundamental Software Design Concepts</a:t>
            </a:r>
          </a:p>
        </p:txBody>
      </p:sp>
      <p:sp>
        <p:nvSpPr>
          <p:cNvPr id="3" name="Content Placeholder 2">
            <a:extLst>
              <a:ext uri="{FF2B5EF4-FFF2-40B4-BE49-F238E27FC236}">
                <a16:creationId xmlns:a16="http://schemas.microsoft.com/office/drawing/2014/main" id="{462AEFFC-AE6A-6D30-FBBF-CFEE48D07760}"/>
              </a:ext>
            </a:extLst>
          </p:cNvPr>
          <p:cNvSpPr>
            <a:spLocks noGrp="1"/>
          </p:cNvSpPr>
          <p:nvPr>
            <p:ph idx="1"/>
          </p:nvPr>
        </p:nvSpPr>
        <p:spPr>
          <a:xfrm>
            <a:off x="838200" y="1311966"/>
            <a:ext cx="10515600" cy="4864997"/>
          </a:xfrm>
        </p:spPr>
        <p:txBody>
          <a:bodyPr/>
          <a:lstStyle/>
          <a:p>
            <a:pPr marL="0" indent="0">
              <a:buNone/>
            </a:pPr>
            <a:r>
              <a:rPr lang="en-US" dirty="0">
                <a:solidFill>
                  <a:srgbClr val="FF0000"/>
                </a:solidFill>
              </a:rPr>
              <a:t>Abstraction</a:t>
            </a:r>
          </a:p>
          <a:p>
            <a:pPr>
              <a:buFont typeface="Wingdings" panose="05000000000000000000" pitchFamily="2" charset="2"/>
              <a:buChar char="Ø"/>
            </a:pPr>
            <a:r>
              <a:rPr lang="en-US" dirty="0"/>
              <a:t>A solution is stated in large terms using the language of the problem environment at the highest level abstraction.</a:t>
            </a:r>
          </a:p>
          <a:p>
            <a:pPr>
              <a:buFont typeface="Wingdings" panose="05000000000000000000" pitchFamily="2" charset="2"/>
              <a:buChar char="Ø"/>
            </a:pPr>
            <a:r>
              <a:rPr lang="en-US" dirty="0"/>
              <a:t>The lower level of abstraction provides a more detail description of the solution.</a:t>
            </a:r>
          </a:p>
          <a:p>
            <a:pPr>
              <a:buFont typeface="Wingdings" panose="05000000000000000000" pitchFamily="2" charset="2"/>
              <a:buChar char="Ø"/>
            </a:pPr>
            <a:r>
              <a:rPr lang="en-US" dirty="0"/>
              <a:t>A sequence of instruction that contain a specific and limited function refers in a procedural abstraction.</a:t>
            </a:r>
          </a:p>
          <a:p>
            <a:pPr>
              <a:buFont typeface="Wingdings" panose="05000000000000000000" pitchFamily="2" charset="2"/>
              <a:buChar char="Ø"/>
            </a:pPr>
            <a:r>
              <a:rPr lang="en-US" dirty="0"/>
              <a:t>A collection of data that describes a data object is a data abstraction.</a:t>
            </a:r>
            <a:endParaRPr lang="en-IN" dirty="0"/>
          </a:p>
        </p:txBody>
      </p:sp>
    </p:spTree>
    <p:extLst>
      <p:ext uri="{BB962C8B-B14F-4D97-AF65-F5344CB8AC3E}">
        <p14:creationId xmlns:p14="http://schemas.microsoft.com/office/powerpoint/2010/main" val="2079032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6200532-990B-668E-584B-ADAEA8D96883}"/>
              </a:ext>
            </a:extLst>
          </p:cNvPr>
          <p:cNvPicPr>
            <a:picLocks noGrp="1" noChangeAspect="1"/>
          </p:cNvPicPr>
          <p:nvPr>
            <p:ph idx="1"/>
          </p:nvPr>
        </p:nvPicPr>
        <p:blipFill>
          <a:blip r:embed="rId2"/>
          <a:stretch>
            <a:fillRect/>
          </a:stretch>
        </p:blipFill>
        <p:spPr>
          <a:xfrm>
            <a:off x="834887" y="848139"/>
            <a:ext cx="9899374" cy="5149323"/>
          </a:xfrm>
        </p:spPr>
      </p:pic>
    </p:spTree>
    <p:extLst>
      <p:ext uri="{BB962C8B-B14F-4D97-AF65-F5344CB8AC3E}">
        <p14:creationId xmlns:p14="http://schemas.microsoft.com/office/powerpoint/2010/main" val="1451753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D2630-E262-B690-6395-C82085E2ADB4}"/>
              </a:ext>
            </a:extLst>
          </p:cNvPr>
          <p:cNvSpPr>
            <a:spLocks noGrp="1"/>
          </p:cNvSpPr>
          <p:nvPr>
            <p:ph type="title"/>
          </p:nvPr>
        </p:nvSpPr>
        <p:spPr>
          <a:xfrm>
            <a:off x="838200" y="365125"/>
            <a:ext cx="10515600" cy="827571"/>
          </a:xfrm>
        </p:spPr>
        <p:txBody>
          <a:bodyPr/>
          <a:lstStyle/>
          <a:p>
            <a:r>
              <a:rPr lang="en-IN" dirty="0">
                <a:solidFill>
                  <a:srgbClr val="FF0000"/>
                </a:solidFill>
              </a:rPr>
              <a:t>Architecture</a:t>
            </a:r>
          </a:p>
        </p:txBody>
      </p:sp>
      <p:sp>
        <p:nvSpPr>
          <p:cNvPr id="3" name="Content Placeholder 2">
            <a:extLst>
              <a:ext uri="{FF2B5EF4-FFF2-40B4-BE49-F238E27FC236}">
                <a16:creationId xmlns:a16="http://schemas.microsoft.com/office/drawing/2014/main" id="{CB278700-6E6E-56DF-7FF7-946CFF157F35}"/>
              </a:ext>
            </a:extLst>
          </p:cNvPr>
          <p:cNvSpPr>
            <a:spLocks noGrp="1"/>
          </p:cNvSpPr>
          <p:nvPr>
            <p:ph idx="1"/>
          </p:nvPr>
        </p:nvSpPr>
        <p:spPr>
          <a:xfrm>
            <a:off x="838200" y="1192696"/>
            <a:ext cx="10515600" cy="4984267"/>
          </a:xfrm>
        </p:spPr>
        <p:txBody>
          <a:bodyPr>
            <a:normAutofit/>
          </a:bodyPr>
          <a:lstStyle/>
          <a:p>
            <a:pPr>
              <a:buFont typeface="Wingdings" panose="05000000000000000000" pitchFamily="2" charset="2"/>
              <a:buChar char="Ø"/>
            </a:pPr>
            <a:r>
              <a:rPr lang="en-US" dirty="0"/>
              <a:t>The complete structure of the software is known as software architecture.</a:t>
            </a:r>
          </a:p>
          <a:p>
            <a:pPr>
              <a:buFont typeface="Wingdings" panose="05000000000000000000" pitchFamily="2" charset="2"/>
              <a:buChar char="Ø"/>
            </a:pPr>
            <a:r>
              <a:rPr lang="en-US" dirty="0"/>
              <a:t>Structure provides conceptual integrity for a system in a number of ways.</a:t>
            </a:r>
          </a:p>
          <a:p>
            <a:pPr>
              <a:buFont typeface="Wingdings" panose="05000000000000000000" pitchFamily="2" charset="2"/>
              <a:buChar char="Ø"/>
            </a:pPr>
            <a:r>
              <a:rPr lang="en-US" dirty="0"/>
              <a:t>The architecture is the structure of program modules where they interact with each other in a specialized way.</a:t>
            </a:r>
          </a:p>
          <a:p>
            <a:pPr>
              <a:buFont typeface="Wingdings" panose="05000000000000000000" pitchFamily="2" charset="2"/>
              <a:buChar char="Ø"/>
            </a:pPr>
            <a:r>
              <a:rPr lang="en-US" dirty="0"/>
              <a:t>The components use the structure of data.</a:t>
            </a:r>
          </a:p>
          <a:p>
            <a:pPr>
              <a:buFont typeface="Wingdings" panose="05000000000000000000" pitchFamily="2" charset="2"/>
              <a:buChar char="Ø"/>
            </a:pPr>
            <a:r>
              <a:rPr lang="en-US" dirty="0"/>
              <a:t>The aim of the software design is to obtain an architectural framework of a system.</a:t>
            </a:r>
          </a:p>
          <a:p>
            <a:pPr>
              <a:buFont typeface="Wingdings" panose="05000000000000000000" pitchFamily="2" charset="2"/>
              <a:buChar char="Ø"/>
            </a:pPr>
            <a:r>
              <a:rPr lang="en-US" dirty="0"/>
              <a:t>The more detailed design activities are conducted from the framework</a:t>
            </a:r>
            <a:endParaRPr lang="en-IN" dirty="0"/>
          </a:p>
        </p:txBody>
      </p:sp>
    </p:spTree>
    <p:extLst>
      <p:ext uri="{BB962C8B-B14F-4D97-AF65-F5344CB8AC3E}">
        <p14:creationId xmlns:p14="http://schemas.microsoft.com/office/powerpoint/2010/main" val="3029963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1BC492-3485-CFDF-AB10-6B2EF6998AFB}"/>
              </a:ext>
            </a:extLst>
          </p:cNvPr>
          <p:cNvPicPr>
            <a:picLocks noGrp="1" noChangeAspect="1"/>
          </p:cNvPicPr>
          <p:nvPr>
            <p:ph idx="1"/>
          </p:nvPr>
        </p:nvPicPr>
        <p:blipFill>
          <a:blip r:embed="rId2"/>
          <a:stretch>
            <a:fillRect/>
          </a:stretch>
        </p:blipFill>
        <p:spPr>
          <a:xfrm>
            <a:off x="1152939" y="808383"/>
            <a:ext cx="9462052" cy="5323789"/>
          </a:xfrm>
        </p:spPr>
      </p:pic>
    </p:spTree>
    <p:extLst>
      <p:ext uri="{BB962C8B-B14F-4D97-AF65-F5344CB8AC3E}">
        <p14:creationId xmlns:p14="http://schemas.microsoft.com/office/powerpoint/2010/main" val="1256864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2242</Words>
  <Application>Microsoft Office PowerPoint</Application>
  <PresentationFormat>Widescreen</PresentationFormat>
  <Paragraphs>185</Paragraphs>
  <Slides>53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Calibri</vt:lpstr>
      <vt:lpstr>Calibri Light</vt:lpstr>
      <vt:lpstr>Helvetica</vt:lpstr>
      <vt:lpstr>Palatino</vt:lpstr>
      <vt:lpstr>Times New Roman</vt:lpstr>
      <vt:lpstr>Wingdings</vt:lpstr>
      <vt:lpstr>Office Theme</vt:lpstr>
      <vt:lpstr>PowerPoint Presentation</vt:lpstr>
      <vt:lpstr>UNIT 4</vt:lpstr>
      <vt:lpstr>PowerPoint Presentation</vt:lpstr>
      <vt:lpstr>PowerPoint Presentation</vt:lpstr>
      <vt:lpstr>PowerPoint Presentation</vt:lpstr>
      <vt:lpstr>Fundamental Software Design Concepts</vt:lpstr>
      <vt:lpstr>PowerPoint Presentation</vt:lpstr>
      <vt:lpstr>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Model</vt:lpstr>
      <vt:lpstr>PowerPoint Presentation</vt:lpstr>
      <vt:lpstr>PowerPoint Presentation</vt:lpstr>
      <vt:lpstr>PowerPoint Presentation</vt:lpstr>
      <vt:lpstr>PowerPoint Presentation</vt:lpstr>
      <vt:lpstr>PowerPoint Presentation</vt:lpstr>
      <vt:lpstr>Design Model Elements</vt:lpstr>
      <vt:lpstr>PowerPoint Presentation</vt:lpstr>
      <vt:lpstr>Data Modeling</vt:lpstr>
      <vt:lpstr>What is a Data Object?</vt:lpstr>
      <vt:lpstr>Data Objects and Attributes</vt:lpstr>
      <vt:lpstr>What is a Relationship?</vt:lpstr>
      <vt:lpstr>Architectural Elements</vt:lpstr>
      <vt:lpstr>Interface Elements</vt:lpstr>
      <vt:lpstr>Interface Elements</vt:lpstr>
      <vt:lpstr>Component Elements</vt:lpstr>
      <vt:lpstr>Component Elements</vt:lpstr>
      <vt:lpstr>Deployment Elements</vt:lpstr>
      <vt:lpstr>Deployment Elements</vt:lpstr>
      <vt:lpstr>Why Architecture?</vt:lpstr>
      <vt:lpstr>Why is Architecture Important?</vt:lpstr>
      <vt:lpstr>Architectural Descriptions</vt:lpstr>
      <vt:lpstr>Data Design</vt:lpstr>
      <vt:lpstr>Data Design at the Component Level</vt:lpstr>
      <vt:lpstr>Architectural Styles</vt:lpstr>
      <vt:lpstr>PowerPoint Presentation</vt:lpstr>
      <vt:lpstr>PowerPoint Presentation</vt:lpstr>
      <vt:lpstr>Data-flow architecture</vt:lpstr>
      <vt:lpstr>PowerPoint Presentation</vt:lpstr>
      <vt:lpstr>PowerPoint Presentation</vt:lpstr>
      <vt:lpstr>Call and return architecture</vt:lpstr>
      <vt:lpstr>PowerPoint Presentation</vt:lpstr>
      <vt:lpstr>Layered architecture The components of a system encapsulate data and the operations that must be applied to manipulate the data. Communication and coordination between components is accomplished via message passing.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cp:revision>
  <dcterms:created xsi:type="dcterms:W3CDTF">2023-10-07T08:46:31Z</dcterms:created>
  <dcterms:modified xsi:type="dcterms:W3CDTF">2023-10-07T08:46:47Z</dcterms:modified>
</cp:coreProperties>
</file>